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37.jpg" ContentType="image/x-emf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35"/>
  </p:notesMasterIdLst>
  <p:handoutMasterIdLst>
    <p:handoutMasterId r:id="rId36"/>
  </p:handoutMasterIdLst>
  <p:sldIdLst>
    <p:sldId id="267" r:id="rId2"/>
    <p:sldId id="256" r:id="rId3"/>
    <p:sldId id="270" r:id="rId4"/>
    <p:sldId id="273" r:id="rId5"/>
    <p:sldId id="272" r:id="rId6"/>
    <p:sldId id="268" r:id="rId7"/>
    <p:sldId id="269" r:id="rId8"/>
    <p:sldId id="271" r:id="rId9"/>
    <p:sldId id="277" r:id="rId10"/>
    <p:sldId id="279" r:id="rId11"/>
    <p:sldId id="274" r:id="rId12"/>
    <p:sldId id="275" r:id="rId13"/>
    <p:sldId id="278" r:id="rId14"/>
    <p:sldId id="280" r:id="rId15"/>
    <p:sldId id="285" r:id="rId16"/>
    <p:sldId id="286" r:id="rId17"/>
    <p:sldId id="288" r:id="rId18"/>
    <p:sldId id="284" r:id="rId19"/>
    <p:sldId id="287" r:id="rId20"/>
    <p:sldId id="281" r:id="rId21"/>
    <p:sldId id="290" r:id="rId22"/>
    <p:sldId id="289" r:id="rId23"/>
    <p:sldId id="291" r:id="rId24"/>
    <p:sldId id="292" r:id="rId25"/>
    <p:sldId id="282" r:id="rId26"/>
    <p:sldId id="283" r:id="rId27"/>
    <p:sldId id="293" r:id="rId28"/>
    <p:sldId id="294" r:id="rId29"/>
    <p:sldId id="296" r:id="rId30"/>
    <p:sldId id="297" r:id="rId31"/>
    <p:sldId id="299" r:id="rId32"/>
    <p:sldId id="298" r:id="rId33"/>
    <p:sldId id="30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02" autoAdjust="0"/>
    <p:restoredTop sz="94660"/>
  </p:normalViewPr>
  <p:slideViewPr>
    <p:cSldViewPr snapToGrid="0">
      <p:cViewPr>
        <p:scale>
          <a:sx n="77" d="100"/>
          <a:sy n="77" d="100"/>
        </p:scale>
        <p:origin x="584" y="9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12/11/25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12/11/25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12/11/25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12/11/25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12/11/25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12/11/25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12/11/25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12/11/25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12/11/25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12/11/25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12/11/25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12/11/25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12/11/25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abc.org/resources/sermons/why-we-serve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hyperlink" Target="https://emmanuelevangelista.wordpress.com/2014/02/27/5-reasons-why-we-serve/" TargetMode="External"/><Relationship Id="rId7" Type="http://schemas.openxmlformats.org/officeDocument/2006/relationships/hyperlink" Target="https://www.youtube.com/watch?v=un1i8rg4aRY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hyperlink" Target="https://calvaryga.com/everyone-loves-full-service-self-serve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gospelstudy.us/why-should-we-serve-the-lord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hyperlink" Target="https://media.sharefaith.com/categories/mini-movies-7717/page/2/" TargetMode="External"/><Relationship Id="rId7" Type="http://schemas.openxmlformats.org/officeDocument/2006/relationships/hyperlink" Target="https://fity.club/lists/y/your-daily-inspirational-meme-we-serve-jesus-christ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hyperlink" Target="https://animalia-life.club/qa/pictures/serve-him" TargetMode="External"/><Relationship Id="rId4" Type="http://schemas.openxmlformats.org/officeDocument/2006/relationships/image" Target="../media/image9.jpg"/><Relationship Id="rId9" Type="http://schemas.openxmlformats.org/officeDocument/2006/relationships/hyperlink" Target="https://nbcc-2nds.blogspot.com/2012/03/why-serving-in-church-is-so-important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303641199849014030/" TargetMode="External"/><Relationship Id="rId7" Type="http://schemas.openxmlformats.org/officeDocument/2006/relationships/hyperlink" Target="https://hive.blog/hive-150329/@pdc/following-the-example-of-jesus-christ-or-or-siguiendo-el-ejemplo-de-jesucristo-eng-esp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hyperlink" Target="https://ministry-to-children.com/servanthood-lesson-1/" TargetMode="Externa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fiWJToKa2M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interest.com/pin/226024475039259031/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nkins.tv/gifts-contents" TargetMode="External"/><Relationship Id="rId7" Type="http://schemas.openxmlformats.org/officeDocument/2006/relationships/hyperlink" Target="https://faithisland.org/gifts/understanding-the-importance-of-spiritual-gifts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hyperlink" Target="https://thewitness.org/spiritual-gifts/" TargetMode="Externa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bc2u.com/spiritual-gifts-test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pcmc.org/discipleship/exercise-your-spiritual-gifts/" TargetMode="Externa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riscillacamach/spiritual-giftsgod-given-purpose-talents-ephesians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quotefancy.com/quote/841187/John-C-Maxwell-When-you-find-your-spiritual-gift-God-will-give-you-an-opportunity-to-use" TargetMode="Externa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sbonlx.com/ideas/00/spiritual-gifts-list.html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over.hubpages.com/religion-philosophy/Biblical-Spiritual-Gifts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torage.googleapis.com/drwohhzozxzrpe/art-a-gift-from-god.html" TargetMode="Externa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WK5BRzFymQ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ivinemissionministries.org/just-ask-him/" TargetMode="External"/><Relationship Id="rId7" Type="http://schemas.openxmlformats.org/officeDocument/2006/relationships/hyperlink" Target="https://storage.googleapis.com/drwohhzozxzrpe/art-a-gift-from-god.html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hyperlink" Target="https://breedlifemissions.org/study-gifts-of-the-holy-spirit" TargetMode="Externa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hewineingercompany.com/career-counseling/" TargetMode="External"/><Relationship Id="rId7" Type="http://schemas.openxmlformats.org/officeDocument/2006/relationships/hyperlink" Target="https://bibleencyclopedia.com/kjvslides/proverbs/24-6.htm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hyperlink" Target="https://westcoastuniversity.edu/blog/guide-to-a-masters-in-clinical-mental-health-counseling" TargetMode="Externa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forjesus.com/2018/11/24/called-to-serve-serving-god-by-serving-others-2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tsy.com/listing/1828251987/serve-the-lord-with-gladness-png-svg" TargetMode="External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r.inspiredpencil.com/pictures-2023/serve-jesus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blicallifelessons.com/life-lessons-from-barnabas-the-encourager-and-mentor/" TargetMode="Externa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hyperlink" Target="https://slideplayer.com/slide/13441254/" TargetMode="External"/><Relationship Id="rId7" Type="http://schemas.openxmlformats.org/officeDocument/2006/relationships/hyperlink" Target="https://www.harmonycc.org/podcast/spiritual-gifts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11" Type="http://schemas.openxmlformats.org/officeDocument/2006/relationships/hyperlink" Target="https://freegrace.in/serve-with-your-gifts-1-peter-410/" TargetMode="External"/><Relationship Id="rId5" Type="http://schemas.openxmlformats.org/officeDocument/2006/relationships/hyperlink" Target="https://www.youtube.com/watch?v=hMSHiplB2fw" TargetMode="External"/><Relationship Id="rId10" Type="http://schemas.openxmlformats.org/officeDocument/2006/relationships/image" Target="../media/image41.jpg"/><Relationship Id="rId4" Type="http://schemas.openxmlformats.org/officeDocument/2006/relationships/image" Target="../media/image38.jpg"/><Relationship Id="rId9" Type="http://schemas.openxmlformats.org/officeDocument/2006/relationships/hyperlink" Target="http://www.bible.knowing-jesus.com/1-Peter/4/10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hyperlink" Target="https://www.youtube.com/watch?v=EZfLJv-3F_8" TargetMode="External"/><Relationship Id="rId3" Type="http://schemas.openxmlformats.org/officeDocument/2006/relationships/hyperlink" Target="https://slidetodoc.com/acts-go-tell-the-good-news-lesson-8/" TargetMode="External"/><Relationship Id="rId7" Type="http://schemas.openxmlformats.org/officeDocument/2006/relationships/hyperlink" Target="https://jvn2k07.wordpress.com/2019/05/06/you-cant-buy-it-acts-820/" TargetMode="External"/><Relationship Id="rId12" Type="http://schemas.openxmlformats.org/officeDocument/2006/relationships/image" Target="../media/image47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11" Type="http://schemas.openxmlformats.org/officeDocument/2006/relationships/hyperlink" Target="https://tikloseal.weebly.com/peter-rebukes-simon-the-sorcerer.html" TargetMode="External"/><Relationship Id="rId5" Type="http://schemas.openxmlformats.org/officeDocument/2006/relationships/hyperlink" Target="https://www.istockphoto.com/photo/simon-offers-peter-money-gm471531951-24642901" TargetMode="External"/><Relationship Id="rId10" Type="http://schemas.openxmlformats.org/officeDocument/2006/relationships/image" Target="../media/image46.jpg"/><Relationship Id="rId4" Type="http://schemas.openxmlformats.org/officeDocument/2006/relationships/image" Target="../media/image43.jpg"/><Relationship Id="rId9" Type="http://schemas.openxmlformats.org/officeDocument/2006/relationships/hyperlink" Target="https://www.slideserve.com/lisbet/stephen-the-first-christian-martyr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arvestcity.org/blog/pastors-perspective/serving-the-lord-wholeheartedly/" TargetMode="External"/><Relationship Id="rId7" Type="http://schemas.openxmlformats.org/officeDocument/2006/relationships/hyperlink" Target="https://toservewithlove.org/about-to-serve-with-love/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hyperlink" Target="https://www.glorypresbyterian.net/about-gpc-2024/" TargetMode="Externa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R0oh-H5tps" TargetMode="External"/><Relationship Id="rId7" Type="http://schemas.openxmlformats.org/officeDocument/2006/relationships/hyperlink" Target="https://quotefancy.com/quote/3048490/Paul-David-Tripp-Humility-means-you-love-serving-more-than-you-crave-leading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hyperlink" Target="https://biblical-christianity.com/jesus-teaches-about-humility-and-service" TargetMode="External"/><Relationship Id="rId4" Type="http://schemas.openxmlformats.org/officeDocument/2006/relationships/image" Target="../media/image5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ntecostaltheology.com/serve-the-lord-faithfully-with-all-your-heart-2/" TargetMode="External"/><Relationship Id="rId7" Type="http://schemas.openxmlformats.org/officeDocument/2006/relationships/hyperlink" Target="https://www.slideshare.net/slideshow/bible-teaching-time-stewardship/45154152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hyperlink" Target="https://www.premiumtimesng.com/opinion/536608-driven-by-faithfulness-3-by-ayo-akerele.html" TargetMode="External"/><Relationship Id="rId4" Type="http://schemas.openxmlformats.org/officeDocument/2006/relationships/image" Target="../media/image5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4605" y="1553746"/>
            <a:ext cx="9602789" cy="2667000"/>
          </a:xfrm>
        </p:spPr>
        <p:txBody>
          <a:bodyPr/>
          <a:lstStyle/>
          <a:p>
            <a:r>
              <a:rPr lang="en-US" dirty="0"/>
              <a:t>Jesus Saves Mission </a:t>
            </a:r>
            <a:br>
              <a:rPr lang="en-US" dirty="0"/>
            </a:br>
            <a:r>
              <a:rPr lang="en-US" dirty="0"/>
              <a:t>Baptismal Class</a:t>
            </a:r>
            <a:br>
              <a:rPr lang="en-US" dirty="0"/>
            </a:br>
            <a:r>
              <a:rPr lang="en-US" dirty="0"/>
              <a:t>Lesson 5</a:t>
            </a:r>
          </a:p>
        </p:txBody>
      </p:sp>
    </p:spTree>
    <p:extLst>
      <p:ext uri="{BB962C8B-B14F-4D97-AF65-F5344CB8AC3E}">
        <p14:creationId xmlns:p14="http://schemas.microsoft.com/office/powerpoint/2010/main" val="61818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84" y="265176"/>
            <a:ext cx="11758410" cy="63634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Lesson 5 : Living For Christ – Service &amp; Witness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93184" y="980338"/>
            <a:ext cx="11758410" cy="5535211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en-US" sz="3200" b="1" dirty="0">
                <a:highlight>
                  <a:srgbClr val="FFFF00"/>
                </a:highlight>
              </a:rPr>
              <a:t>Objectives :</a:t>
            </a:r>
          </a:p>
          <a:p>
            <a:pPr marL="45720" indent="0" algn="just">
              <a:buNone/>
            </a:pPr>
            <a:r>
              <a:rPr lang="en-US" sz="3200" dirty="0"/>
              <a:t>We have been saved from damnation; therefore, we must now </a:t>
            </a:r>
            <a:r>
              <a:rPr lang="en-US" sz="3200" dirty="0">
                <a:highlight>
                  <a:srgbClr val="FFFF00"/>
                </a:highlight>
              </a:rPr>
              <a:t>live</a:t>
            </a:r>
            <a:r>
              <a:rPr lang="en-US" sz="3200" dirty="0"/>
              <a:t> our lives for Christ. Every believer is gifted by God to </a:t>
            </a:r>
            <a:r>
              <a:rPr lang="en-US" sz="3200" b="1" dirty="0">
                <a:highlight>
                  <a:srgbClr val="FFFF00"/>
                </a:highlight>
              </a:rPr>
              <a:t>serve</a:t>
            </a:r>
            <a:r>
              <a:rPr lang="en-US" sz="3200" dirty="0"/>
              <a:t> the Body of Christ.  </a:t>
            </a:r>
            <a:r>
              <a:rPr lang="en-US" sz="3200" b="1" dirty="0">
                <a:highlight>
                  <a:srgbClr val="FFFF00"/>
                </a:highlight>
              </a:rPr>
              <a:t>Serving is not optional </a:t>
            </a:r>
            <a:r>
              <a:rPr lang="en-US" sz="3200" dirty="0"/>
              <a:t>– It is a vital part of our calling in the Church. Every believer is also called to be a </a:t>
            </a:r>
            <a:r>
              <a:rPr lang="en-US" sz="3200" b="1" dirty="0">
                <a:highlight>
                  <a:srgbClr val="FFFF00"/>
                </a:highlight>
              </a:rPr>
              <a:t>witness</a:t>
            </a:r>
            <a:r>
              <a:rPr lang="en-US" sz="3200" dirty="0"/>
              <a:t> for Christ – sharing the gospel, making disciples, and living as a light in the world until He returns.</a:t>
            </a:r>
          </a:p>
          <a:p>
            <a:pPr algn="just"/>
            <a:r>
              <a:rPr lang="en-US" sz="3200" dirty="0"/>
              <a:t>Understand that all believers are called to </a:t>
            </a:r>
            <a:r>
              <a:rPr lang="en-US" sz="3200" b="1" dirty="0">
                <a:highlight>
                  <a:srgbClr val="FFFF00"/>
                </a:highlight>
              </a:rPr>
              <a:t>serve</a:t>
            </a:r>
            <a:r>
              <a:rPr lang="en-US" sz="3200" dirty="0"/>
              <a:t>. We are saved to serve, not to sit and do nothing.</a:t>
            </a:r>
          </a:p>
          <a:p>
            <a:pPr algn="just"/>
            <a:r>
              <a:rPr lang="en-US" sz="3200" dirty="0"/>
              <a:t>Discover what the Bible teaches about </a:t>
            </a:r>
            <a:r>
              <a:rPr lang="en-US" sz="3200" b="1" dirty="0">
                <a:highlight>
                  <a:srgbClr val="FFFF00"/>
                </a:highlight>
              </a:rPr>
              <a:t>spiritual gifts </a:t>
            </a:r>
            <a:r>
              <a:rPr lang="en-US" sz="3200" dirty="0"/>
              <a:t>and learn to use such gifts in the local church.</a:t>
            </a:r>
          </a:p>
          <a:p>
            <a:pPr algn="just"/>
            <a:r>
              <a:rPr lang="en-US" sz="3200" dirty="0"/>
              <a:t>Understand the Biblical command to </a:t>
            </a:r>
            <a:r>
              <a:rPr lang="en-US" sz="3200" b="1" dirty="0">
                <a:highlight>
                  <a:srgbClr val="FFFF00"/>
                </a:highlight>
              </a:rPr>
              <a:t>witness</a:t>
            </a:r>
            <a:r>
              <a:rPr lang="en-US" sz="3200" dirty="0"/>
              <a:t>.</a:t>
            </a:r>
          </a:p>
          <a:p>
            <a:pPr algn="just"/>
            <a:r>
              <a:rPr lang="en-US" sz="3200" dirty="0"/>
              <a:t>Be encouraged to take personal steps to </a:t>
            </a:r>
            <a:r>
              <a:rPr lang="en-US" sz="3200" b="1" dirty="0">
                <a:highlight>
                  <a:srgbClr val="FFFF00"/>
                </a:highlight>
              </a:rPr>
              <a:t>reach out </a:t>
            </a:r>
            <a:r>
              <a:rPr lang="en-US" sz="3200" dirty="0"/>
              <a:t>to others.</a:t>
            </a: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35F18-E5AA-FA97-701F-7F0171C7B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63BF5-ECAE-7BFB-18A6-034A0A169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6297C0E8-DBDF-2ECD-93E8-30F80E9C7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0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2A4A8-094E-43BE-C5BD-6973204A4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17A1B-1A2B-B566-B79A-10E757DF6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0"/>
            <a:ext cx="9509759" cy="674982"/>
          </a:xfrm>
        </p:spPr>
        <p:txBody>
          <a:bodyPr/>
          <a:lstStyle/>
          <a:p>
            <a:pPr algn="ctr"/>
            <a:r>
              <a:rPr lang="en-US" b="1" dirty="0"/>
              <a:t>1. Why We Serve?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1528C-D60B-C2FA-2026-A4C545F4F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787155"/>
            <a:ext cx="12192000" cy="6193193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>
                <a:highlight>
                  <a:srgbClr val="FFFF00"/>
                </a:highlight>
              </a:rPr>
              <a:t>Serving is a command </a:t>
            </a:r>
            <a:r>
              <a:rPr lang="en-US" sz="2400" dirty="0"/>
              <a:t>. It is part of discipleship.</a:t>
            </a:r>
          </a:p>
          <a:p>
            <a:pPr marL="45720" indent="0" algn="just">
              <a:buNone/>
            </a:pPr>
            <a:r>
              <a:rPr lang="en-US" sz="2400" dirty="0"/>
              <a:t>    - </a:t>
            </a:r>
            <a:r>
              <a:rPr lang="en-US" sz="2400" b="1" dirty="0">
                <a:solidFill>
                  <a:srgbClr val="FF0000"/>
                </a:solidFill>
              </a:rPr>
              <a:t>Galatians 5 :13 </a:t>
            </a:r>
            <a:r>
              <a:rPr lang="en-US" sz="2400" dirty="0"/>
              <a:t>“… by love serve one another.”       </a:t>
            </a:r>
          </a:p>
          <a:p>
            <a:pPr marL="45720" indent="0" algn="just">
              <a:buNone/>
            </a:pPr>
            <a:endParaRPr lang="en-US" sz="2400" dirty="0"/>
          </a:p>
          <a:p>
            <a:pPr marL="45720" indent="0" algn="just">
              <a:buNone/>
            </a:pPr>
            <a:endParaRPr lang="en-US" sz="2400" dirty="0"/>
          </a:p>
          <a:p>
            <a:pPr marL="45720" indent="0" algn="just">
              <a:buNone/>
            </a:pPr>
            <a:endParaRPr lang="en-US" sz="2400" dirty="0"/>
          </a:p>
          <a:p>
            <a:pPr marL="45720" indent="0" algn="just">
              <a:buNone/>
            </a:pPr>
            <a:endParaRPr lang="en-US" sz="2400" dirty="0"/>
          </a:p>
          <a:p>
            <a:pPr marL="45720" indent="0" algn="just">
              <a:buNone/>
            </a:pPr>
            <a:endParaRPr lang="en-US" sz="2400" dirty="0"/>
          </a:p>
          <a:p>
            <a:pPr marL="45720" indent="0" algn="just">
              <a:buNone/>
            </a:pPr>
            <a:endParaRPr lang="en-US" sz="2400" dirty="0"/>
          </a:p>
          <a:p>
            <a:pPr marL="45720" indent="0" algn="just">
              <a:buNone/>
            </a:pPr>
            <a:r>
              <a:rPr lang="en-US" sz="2400" dirty="0"/>
              <a:t>    - </a:t>
            </a:r>
            <a:r>
              <a:rPr lang="en-US" sz="2400" b="1" dirty="0">
                <a:solidFill>
                  <a:srgbClr val="FF0000"/>
                </a:solidFill>
              </a:rPr>
              <a:t>Romans 12:11 </a:t>
            </a:r>
            <a:r>
              <a:rPr lang="en-US" sz="2400" dirty="0"/>
              <a:t>“Not slothful in business; fervent in spirit; serving the Lord;”</a:t>
            </a:r>
          </a:p>
          <a:p>
            <a:pPr marL="45720" indent="0" algn="just">
              <a:buNone/>
            </a:pPr>
            <a:r>
              <a:rPr lang="en-US" sz="2400" dirty="0"/>
              <a:t>    - </a:t>
            </a:r>
            <a:r>
              <a:rPr lang="en-US" sz="2400" b="1" dirty="0">
                <a:solidFill>
                  <a:srgbClr val="FF0000"/>
                </a:solidFill>
              </a:rPr>
              <a:t>1 Peter 4:10 </a:t>
            </a:r>
            <a:r>
              <a:rPr lang="en-US" sz="2400" dirty="0"/>
              <a:t>“As every man hath received the gift, even so minister the same one to</a:t>
            </a:r>
          </a:p>
          <a:p>
            <a:pPr marL="45720" indent="0" algn="just">
              <a:buNone/>
            </a:pPr>
            <a:r>
              <a:rPr lang="en-US" sz="2400" dirty="0"/>
              <a:t>                                  another, as good stewards of the manifold grace of God.”</a:t>
            </a:r>
          </a:p>
          <a:p>
            <a:br>
              <a:rPr lang="en-SG" sz="2400" dirty="0"/>
            </a:br>
            <a:endParaRPr lang="en-US" sz="2400" dirty="0"/>
          </a:p>
        </p:txBody>
      </p:sp>
      <p:pic>
        <p:nvPicPr>
          <p:cNvPr id="4" name="Picture 3" descr="A square icon with many hands&#10;&#10;AI-generated content may be incorrect.">
            <a:extLst>
              <a:ext uri="{FF2B5EF4-FFF2-40B4-BE49-F238E27FC236}">
                <a16:creationId xmlns:a16="http://schemas.microsoft.com/office/drawing/2014/main" id="{1A24EA18-F385-FD35-5304-DE5CD3083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8944" y="1911350"/>
            <a:ext cx="3035299" cy="3035299"/>
          </a:xfrm>
          <a:prstGeom prst="rect">
            <a:avLst/>
          </a:prstGeom>
        </p:spPr>
      </p:pic>
      <p:pic>
        <p:nvPicPr>
          <p:cNvPr id="5" name="Picture 4" descr="A person washing a foot&#10;&#10;AI-generated content may be incorrect.">
            <a:extLst>
              <a:ext uri="{FF2B5EF4-FFF2-40B4-BE49-F238E27FC236}">
                <a16:creationId xmlns:a16="http://schemas.microsoft.com/office/drawing/2014/main" id="{71A6D54C-FD42-43F4-B9CC-68CA88DEE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393188" y="1911350"/>
            <a:ext cx="3804025" cy="2828034"/>
          </a:xfrm>
          <a:prstGeom prst="rect">
            <a:avLst/>
          </a:prstGeom>
        </p:spPr>
      </p:pic>
      <p:pic>
        <p:nvPicPr>
          <p:cNvPr id="6" name="Picture 5" descr="Several hands holding white cards with black letters&#10;&#10;AI-generated content may be incorrect.">
            <a:extLst>
              <a:ext uri="{FF2B5EF4-FFF2-40B4-BE49-F238E27FC236}">
                <a16:creationId xmlns:a16="http://schemas.microsoft.com/office/drawing/2014/main" id="{20FB4575-7CD1-83AD-420F-A137C32390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488329" y="2328943"/>
            <a:ext cx="4285228" cy="2410441"/>
          </a:xfrm>
          <a:prstGeom prst="rect">
            <a:avLst/>
          </a:prstGeom>
        </p:spPr>
      </p:pic>
      <p:pic>
        <p:nvPicPr>
          <p:cNvPr id="7" name="Content Placeholder 4" descr="A close up of text&#10;&#10;AI-generated content may be incorrect.">
            <a:extLst>
              <a:ext uri="{FF2B5EF4-FFF2-40B4-BE49-F238E27FC236}">
                <a16:creationId xmlns:a16="http://schemas.microsoft.com/office/drawing/2014/main" id="{520DEBE4-AC4E-F128-3E21-DF3AD2CE91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738257" y="214266"/>
            <a:ext cx="30353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9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598E-4D0A-82A4-B28E-359BC5FA1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 descr="A person holding a hammer&#10;&#10;AI-generated content may be incorrect.">
            <a:extLst>
              <a:ext uri="{FF2B5EF4-FFF2-40B4-BE49-F238E27FC236}">
                <a16:creationId xmlns:a16="http://schemas.microsoft.com/office/drawing/2014/main" id="{40638024-EB74-B703-D068-3EAB5C211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34810" y="0"/>
            <a:ext cx="6457189" cy="3223894"/>
          </a:xfrm>
        </p:spPr>
      </p:pic>
      <p:pic>
        <p:nvPicPr>
          <p:cNvPr id="8" name="Content Placeholder 4" descr="A person serving food to another person&#10;&#10;AI-generated content may be incorrect.">
            <a:extLst>
              <a:ext uri="{FF2B5EF4-FFF2-40B4-BE49-F238E27FC236}">
                <a16:creationId xmlns:a16="http://schemas.microsoft.com/office/drawing/2014/main" id="{B2BE9D2F-A590-20C6-2D9E-DB796AFEA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0"/>
            <a:ext cx="5734810" cy="3223895"/>
          </a:xfrm>
          <a:prstGeom prst="rect">
            <a:avLst/>
          </a:prstGeom>
        </p:spPr>
      </p:pic>
      <p:pic>
        <p:nvPicPr>
          <p:cNvPr id="13" name="Picture 12" descr="A blue background with black text&#10;&#10;AI-generated content may be incorrect.">
            <a:extLst>
              <a:ext uri="{FF2B5EF4-FFF2-40B4-BE49-F238E27FC236}">
                <a16:creationId xmlns:a16="http://schemas.microsoft.com/office/drawing/2014/main" id="{4E66E1EC-6DD0-C193-F878-9ED4676A7F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b="14792"/>
          <a:stretch>
            <a:fillRect/>
          </a:stretch>
        </p:blipFill>
        <p:spPr bwMode="auto">
          <a:xfrm>
            <a:off x="0" y="3223894"/>
            <a:ext cx="5724978" cy="36341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A close-up of hands&#10;&#10;AI-generated content may be incorrect.">
            <a:extLst>
              <a:ext uri="{FF2B5EF4-FFF2-40B4-BE49-F238E27FC236}">
                <a16:creationId xmlns:a16="http://schemas.microsoft.com/office/drawing/2014/main" id="{A5A15019-C683-7F3F-D351-28329BC107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744642" y="3223894"/>
            <a:ext cx="6437525" cy="363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7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267E-9D58-F552-AA38-1C9F55779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0"/>
            <a:ext cx="9509759" cy="674982"/>
          </a:xfrm>
        </p:spPr>
        <p:txBody>
          <a:bodyPr/>
          <a:lstStyle/>
          <a:p>
            <a:pPr algn="ctr"/>
            <a:r>
              <a:rPr lang="en-US" b="1" dirty="0"/>
              <a:t>1. Why We Serve?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32608-53E9-4391-B3E0-1F87F6A55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787155"/>
            <a:ext cx="12192000" cy="6193193"/>
          </a:xfrm>
        </p:spPr>
        <p:txBody>
          <a:bodyPr>
            <a:noAutofit/>
          </a:bodyPr>
          <a:lstStyle/>
          <a:p>
            <a:pPr algn="just"/>
            <a:endParaRPr lang="en-US" sz="2400" b="1" dirty="0">
              <a:highlight>
                <a:srgbClr val="FFFF00"/>
              </a:highlight>
            </a:endParaRPr>
          </a:p>
          <a:p>
            <a:pPr algn="just"/>
            <a:endParaRPr lang="en-US" sz="2400" b="1" dirty="0">
              <a:highlight>
                <a:srgbClr val="FFFF00"/>
              </a:highlight>
            </a:endParaRPr>
          </a:p>
          <a:p>
            <a:pPr algn="just"/>
            <a:endParaRPr lang="en-US" sz="2400" b="1" dirty="0">
              <a:highlight>
                <a:srgbClr val="FFFF00"/>
              </a:highlight>
            </a:endParaRPr>
          </a:p>
          <a:p>
            <a:pPr algn="just"/>
            <a:endParaRPr lang="en-US" sz="2400" b="1" dirty="0">
              <a:highlight>
                <a:srgbClr val="FFFF00"/>
              </a:highlight>
            </a:endParaRPr>
          </a:p>
          <a:p>
            <a:pPr algn="just"/>
            <a:endParaRPr lang="en-US" sz="2400" b="1" dirty="0">
              <a:highlight>
                <a:srgbClr val="FFFF00"/>
              </a:highlight>
            </a:endParaRPr>
          </a:p>
          <a:p>
            <a:pPr algn="just"/>
            <a:r>
              <a:rPr lang="en-US" sz="2400" b="1" dirty="0">
                <a:highlight>
                  <a:srgbClr val="FFFF00"/>
                </a:highlight>
              </a:rPr>
              <a:t>Jesus came to serve</a:t>
            </a:r>
            <a:r>
              <a:rPr lang="en-US" sz="2400" dirty="0"/>
              <a:t>. He is our example.</a:t>
            </a:r>
          </a:p>
          <a:p>
            <a:pPr marL="45720" indent="0" algn="just">
              <a:buNone/>
            </a:pPr>
            <a:r>
              <a:rPr lang="en-US" sz="2400" dirty="0"/>
              <a:t>   - </a:t>
            </a:r>
            <a:r>
              <a:rPr lang="en-US" sz="2400" b="1" dirty="0">
                <a:solidFill>
                  <a:srgbClr val="FF0000"/>
                </a:solidFill>
              </a:rPr>
              <a:t>Mark 10:45 </a:t>
            </a:r>
            <a:r>
              <a:rPr lang="en-US" sz="2400" dirty="0"/>
              <a:t>“For even the Son of man came not to be </a:t>
            </a:r>
          </a:p>
          <a:p>
            <a:pPr marL="45720" indent="0" algn="just">
              <a:buNone/>
            </a:pPr>
            <a:r>
              <a:rPr lang="en-US" sz="2400" dirty="0"/>
              <a:t>                                 ministered unto, but to minister …”</a:t>
            </a:r>
          </a:p>
          <a:p>
            <a:pPr marL="45720" indent="0" algn="just">
              <a:buNone/>
            </a:pPr>
            <a:r>
              <a:rPr lang="en-US" sz="2400" dirty="0"/>
              <a:t>   - </a:t>
            </a:r>
            <a:r>
              <a:rPr lang="en-US" sz="2400" b="1" dirty="0">
                <a:solidFill>
                  <a:srgbClr val="FF0000"/>
                </a:solidFill>
              </a:rPr>
              <a:t>John 13:14-15 </a:t>
            </a:r>
            <a:r>
              <a:rPr lang="en-SG" sz="2400" dirty="0"/>
              <a:t>“If I then, </a:t>
            </a:r>
            <a:r>
              <a:rPr lang="en-SG" sz="2400" i="1" dirty="0"/>
              <a:t>your</a:t>
            </a:r>
            <a:r>
              <a:rPr lang="en-SG" sz="2400" dirty="0"/>
              <a:t> Lord and Master, have washed your feet; ye also </a:t>
            </a:r>
          </a:p>
          <a:p>
            <a:pPr marL="45720" indent="0" algn="just">
              <a:buNone/>
            </a:pPr>
            <a:r>
              <a:rPr lang="en-SG" sz="2400" dirty="0"/>
              <a:t>                                     ought to wash one another's feet. For I have given you an example,</a:t>
            </a:r>
          </a:p>
          <a:p>
            <a:pPr marL="45720" indent="0" algn="just">
              <a:buNone/>
            </a:pPr>
            <a:r>
              <a:rPr lang="en-SG" sz="2400" dirty="0"/>
              <a:t>                                     that ye should do as I have done to you.”</a:t>
            </a:r>
          </a:p>
          <a:p>
            <a:br>
              <a:rPr lang="en-SG" sz="2400" dirty="0"/>
            </a:br>
            <a:endParaRPr lang="en-US" sz="2400" dirty="0"/>
          </a:p>
        </p:txBody>
      </p:sp>
      <p:pic>
        <p:nvPicPr>
          <p:cNvPr id="7" name="Picture 6" descr="A painting of a person washing his feet&#10;&#10;AI-generated content may be incorrect.">
            <a:extLst>
              <a:ext uri="{FF2B5EF4-FFF2-40B4-BE49-F238E27FC236}">
                <a16:creationId xmlns:a16="http://schemas.microsoft.com/office/drawing/2014/main" id="{C105CE84-0F9D-E6FA-C2A7-490366AF0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5974" y="787154"/>
            <a:ext cx="3522460" cy="2641845"/>
          </a:xfrm>
          <a:prstGeom prst="rect">
            <a:avLst/>
          </a:prstGeom>
        </p:spPr>
      </p:pic>
      <p:pic>
        <p:nvPicPr>
          <p:cNvPr id="10" name="Picture 9" descr="A cartoon of a person sitting in a chair&#10;&#10;AI-generated content may be incorrect.">
            <a:extLst>
              <a:ext uri="{FF2B5EF4-FFF2-40B4-BE49-F238E27FC236}">
                <a16:creationId xmlns:a16="http://schemas.microsoft.com/office/drawing/2014/main" id="{5592E55A-3872-9376-6AC5-5B7482171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809999" y="787153"/>
            <a:ext cx="4951616" cy="2641845"/>
          </a:xfrm>
          <a:prstGeom prst="rect">
            <a:avLst/>
          </a:prstGeom>
        </p:spPr>
      </p:pic>
      <p:pic>
        <p:nvPicPr>
          <p:cNvPr id="18" name="Picture 17" descr="A person walking on a beach&#10;&#10;AI-generated content may be incorrect.">
            <a:extLst>
              <a:ext uri="{FF2B5EF4-FFF2-40B4-BE49-F238E27FC236}">
                <a16:creationId xmlns:a16="http://schemas.microsoft.com/office/drawing/2014/main" id="{82A2795B-B57B-B25B-7F5E-30191BFB7A1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r="48642"/>
          <a:stretch>
            <a:fillRect/>
          </a:stretch>
        </p:blipFill>
        <p:spPr bwMode="auto">
          <a:xfrm>
            <a:off x="8917958" y="787153"/>
            <a:ext cx="2943225" cy="41978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7869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F7798-11CD-B0B5-95BC-02BB8657B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117696"/>
            <a:ext cx="9509759" cy="675728"/>
          </a:xfrm>
        </p:spPr>
        <p:txBody>
          <a:bodyPr/>
          <a:lstStyle/>
          <a:p>
            <a:pPr algn="ctr"/>
            <a:r>
              <a:rPr lang="en-US" b="1" dirty="0"/>
              <a:t>1. Why We Serve?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C6A0A-07EB-94A0-4D15-BD4DF6F1A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658" y="4153736"/>
            <a:ext cx="11410682" cy="2831807"/>
          </a:xfrm>
        </p:spPr>
        <p:txBody>
          <a:bodyPr>
            <a:normAutofit/>
          </a:bodyPr>
          <a:lstStyle/>
          <a:p>
            <a:r>
              <a:rPr lang="en-SG" sz="2400" b="1" dirty="0">
                <a:highlight>
                  <a:srgbClr val="FFFF00"/>
                </a:highlight>
              </a:rPr>
              <a:t>We are saved to serve</a:t>
            </a:r>
            <a:r>
              <a:rPr lang="en-SG" sz="2400" dirty="0"/>
              <a:t>.</a:t>
            </a:r>
          </a:p>
          <a:p>
            <a:pPr marL="45720" indent="0">
              <a:buNone/>
            </a:pPr>
            <a:r>
              <a:rPr lang="en-SG" sz="2400" dirty="0"/>
              <a:t>    - </a:t>
            </a:r>
            <a:r>
              <a:rPr lang="en-SG" sz="2400" b="1" dirty="0">
                <a:solidFill>
                  <a:srgbClr val="FF0000"/>
                </a:solidFill>
              </a:rPr>
              <a:t>Luke 1:74 </a:t>
            </a:r>
            <a:r>
              <a:rPr lang="en-SG" sz="2400" dirty="0"/>
              <a:t>“That he would grant unto us, that we being delivered out of the </a:t>
            </a:r>
          </a:p>
          <a:p>
            <a:pPr marL="45720" indent="0">
              <a:buNone/>
            </a:pPr>
            <a:r>
              <a:rPr lang="en-SG" sz="2400" dirty="0"/>
              <a:t>                              hand of our enemies might serve him without fear,”</a:t>
            </a:r>
          </a:p>
          <a:p>
            <a:r>
              <a:rPr lang="en-SG" sz="2400" b="1" dirty="0">
                <a:highlight>
                  <a:srgbClr val="FFFF00"/>
                </a:highlight>
              </a:rPr>
              <a:t>True greatness is found in serving others</a:t>
            </a:r>
            <a:r>
              <a:rPr lang="en-SG" sz="2400" dirty="0"/>
              <a:t>.</a:t>
            </a:r>
          </a:p>
          <a:p>
            <a:pPr marL="45720" indent="0">
              <a:buNone/>
            </a:pPr>
            <a:r>
              <a:rPr lang="en-SG" sz="2400" dirty="0"/>
              <a:t>      - </a:t>
            </a:r>
            <a:r>
              <a:rPr lang="en-SG" sz="2400" b="1" dirty="0">
                <a:solidFill>
                  <a:srgbClr val="FF0000"/>
                </a:solidFill>
              </a:rPr>
              <a:t>Matthew 23:11 </a:t>
            </a:r>
            <a:r>
              <a:rPr lang="en-SG" sz="2400" dirty="0"/>
              <a:t>“But he that is greatest among you shall be your servant.”</a:t>
            </a:r>
            <a:endParaRPr lang="en-US" sz="2400" dirty="0"/>
          </a:p>
        </p:txBody>
      </p:sp>
      <p:pic>
        <p:nvPicPr>
          <p:cNvPr id="7" name="Picture 6" descr="A close-up of hands&#10;&#10;AI-generated content may be incorrect.">
            <a:extLst>
              <a:ext uri="{FF2B5EF4-FFF2-40B4-BE49-F238E27FC236}">
                <a16:creationId xmlns:a16="http://schemas.microsoft.com/office/drawing/2014/main" id="{3BACB2CC-E86D-84EF-2EC2-5353EF5AF5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48" r="2505" b="19962"/>
          <a:stretch>
            <a:fillRect/>
          </a:stretch>
        </p:blipFill>
        <p:spPr bwMode="auto">
          <a:xfrm>
            <a:off x="390658" y="849630"/>
            <a:ext cx="5485130" cy="25793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A statue of a person's hand and feet&#10;&#10;AI-generated content may be incorrect.">
            <a:extLst>
              <a:ext uri="{FF2B5EF4-FFF2-40B4-BE49-F238E27FC236}">
                <a16:creationId xmlns:a16="http://schemas.microsoft.com/office/drawing/2014/main" id="{419C697B-1F16-9D68-EBAC-BB31448BE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459286" y="913958"/>
            <a:ext cx="3638242" cy="363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5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B41DA-7F07-14DF-2D6E-A5BFF1835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8247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2. What Are Spiritual Gifts?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796B08-6E05-27EA-E501-19C0D9F70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531" y="3959352"/>
            <a:ext cx="11454938" cy="2125566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n-US" sz="2800" dirty="0"/>
              <a:t>God has not left believers to use their own talents / skills to serve Him and His Church. He has equipped believers with spiritual gifts.</a:t>
            </a:r>
          </a:p>
          <a:p>
            <a:pPr algn="just"/>
            <a:r>
              <a:rPr lang="en-US" sz="2800" dirty="0"/>
              <a:t>Spiritual gifts are </a:t>
            </a:r>
            <a:r>
              <a:rPr lang="en-US" sz="2800" dirty="0">
                <a:highlight>
                  <a:srgbClr val="FFFF00"/>
                </a:highlight>
              </a:rPr>
              <a:t>divinely empowered abilities </a:t>
            </a:r>
            <a:r>
              <a:rPr lang="en-US" sz="2800" dirty="0"/>
              <a:t>given to believers by the Holy Spirit. The Holy Spirit gives different gifts to all.</a:t>
            </a:r>
          </a:p>
        </p:txBody>
      </p:sp>
      <p:pic>
        <p:nvPicPr>
          <p:cNvPr id="19" name="Picture 18" descr="A black and white gift box&#10;&#10;AI-generated content may be incorrect.">
            <a:extLst>
              <a:ext uri="{FF2B5EF4-FFF2-40B4-BE49-F238E27FC236}">
                <a16:creationId xmlns:a16="http://schemas.microsoft.com/office/drawing/2014/main" id="{ABD99D01-94C3-C66F-E20B-B3C4CD382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66556" y="1017997"/>
            <a:ext cx="5104016" cy="2871009"/>
          </a:xfrm>
          <a:prstGeom prst="rect">
            <a:avLst/>
          </a:prstGeom>
        </p:spPr>
      </p:pic>
      <p:pic>
        <p:nvPicPr>
          <p:cNvPr id="21" name="Picture 20" descr="A person holding a present&#10;&#10;AI-generated content may be incorrect.">
            <a:extLst>
              <a:ext uri="{FF2B5EF4-FFF2-40B4-BE49-F238E27FC236}">
                <a16:creationId xmlns:a16="http://schemas.microsoft.com/office/drawing/2014/main" id="{0E76B674-9DC9-07B6-B005-D84947BCA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71500" y="1017997"/>
            <a:ext cx="1914006" cy="2871009"/>
          </a:xfrm>
          <a:prstGeom prst="rect">
            <a:avLst/>
          </a:prstGeom>
        </p:spPr>
      </p:pic>
      <p:pic>
        <p:nvPicPr>
          <p:cNvPr id="23" name="Picture 22" descr="A red box with gold ribbon and bow&#10;&#10;AI-generated content may be incorrect.">
            <a:extLst>
              <a:ext uri="{FF2B5EF4-FFF2-40B4-BE49-F238E27FC236}">
                <a16:creationId xmlns:a16="http://schemas.microsoft.com/office/drawing/2014/main" id="{302C785A-EAE8-4441-5ED6-6CA5E94B1D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b="8639"/>
          <a:stretch>
            <a:fillRect/>
          </a:stretch>
        </p:blipFill>
        <p:spPr>
          <a:xfrm>
            <a:off x="380999" y="1017998"/>
            <a:ext cx="4306514" cy="287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6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31B3F-5B76-66D9-0DE9-F47889C3C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07871-74D5-5D07-1731-BDC0DD0D2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8247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2. What Are Spiritual Gifts?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F8CB208-FE21-826C-3271-1857D4218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531" y="4059102"/>
            <a:ext cx="11454938" cy="205906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n-US" sz="2800" dirty="0"/>
              <a:t>- </a:t>
            </a:r>
            <a:r>
              <a:rPr lang="en-US" sz="2800" b="1" dirty="0">
                <a:solidFill>
                  <a:srgbClr val="FF0000"/>
                </a:solidFill>
              </a:rPr>
              <a:t>1 Corinthians 12:4-7 </a:t>
            </a:r>
            <a:r>
              <a:rPr lang="en-US" sz="2800" dirty="0"/>
              <a:t>“Now there are diversities of gifts, but the same Spirit … But the manifestation of the Spirit is given to every man to profit withal.”</a:t>
            </a:r>
          </a:p>
          <a:p>
            <a:pPr algn="just"/>
            <a:r>
              <a:rPr lang="en-US" sz="2800" dirty="0"/>
              <a:t>They are </a:t>
            </a:r>
            <a:r>
              <a:rPr lang="en-US" sz="2800" b="1" dirty="0">
                <a:solidFill>
                  <a:srgbClr val="FF0000"/>
                </a:solidFill>
              </a:rPr>
              <a:t>not natural talents </a:t>
            </a:r>
            <a:r>
              <a:rPr lang="en-US" sz="2800" dirty="0"/>
              <a:t>(though God may use those too).</a:t>
            </a:r>
          </a:p>
        </p:txBody>
      </p:sp>
      <p:pic>
        <p:nvPicPr>
          <p:cNvPr id="4" name="Picture 3" descr="A brown background with white text and symbols&#10;&#10;AI-generated content may be incorrect.">
            <a:extLst>
              <a:ext uri="{FF2B5EF4-FFF2-40B4-BE49-F238E27FC236}">
                <a16:creationId xmlns:a16="http://schemas.microsoft.com/office/drawing/2014/main" id="{393C9BA0-8F6E-50F4-6ADE-5717E26F1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68530" y="1054099"/>
            <a:ext cx="3787833" cy="2833299"/>
          </a:xfrm>
          <a:prstGeom prst="rect">
            <a:avLst/>
          </a:prstGeom>
        </p:spPr>
      </p:pic>
      <p:pic>
        <p:nvPicPr>
          <p:cNvPr id="8" name="Picture 7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497A7C14-7CC3-2483-1CAC-8F2FAC6AE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455622" y="1264343"/>
            <a:ext cx="7248698" cy="239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4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E9983-722A-0391-BD08-4ED2E8450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295C9-6455-7171-7535-43703DC0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8247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2. What Are Spiritual Gifts?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108FDC7-3A12-D748-A920-3D7F93853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140505"/>
            <a:ext cx="7265324" cy="5717495"/>
          </a:xfrm>
        </p:spPr>
        <p:txBody>
          <a:bodyPr>
            <a:normAutofit fontScale="92500" lnSpcReduction="20000"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sz="2800" dirty="0"/>
              <a:t>They are </a:t>
            </a:r>
            <a:r>
              <a:rPr lang="en-US" sz="2800" b="1" dirty="0">
                <a:highlight>
                  <a:srgbClr val="FFFF00"/>
                </a:highlight>
              </a:rPr>
              <a:t>given for the ministry</a:t>
            </a:r>
            <a:r>
              <a:rPr lang="en-US" sz="2800" dirty="0"/>
              <a:t>, not for personal glory. Gifts are for </a:t>
            </a:r>
            <a:r>
              <a:rPr lang="en-US" sz="2800" b="1" dirty="0">
                <a:highlight>
                  <a:srgbClr val="FFFF00"/>
                </a:highlight>
              </a:rPr>
              <a:t>building up the Body of Christ.</a:t>
            </a:r>
          </a:p>
          <a:p>
            <a:pPr marL="45720" indent="0" algn="just">
              <a:buNone/>
            </a:pPr>
            <a:r>
              <a:rPr lang="en-US" sz="2800" dirty="0"/>
              <a:t>   - </a:t>
            </a:r>
            <a:r>
              <a:rPr lang="en-US" sz="2800" b="1" dirty="0">
                <a:solidFill>
                  <a:srgbClr val="FF0000"/>
                </a:solidFill>
              </a:rPr>
              <a:t>Ephesians 4:11-12 </a:t>
            </a:r>
            <a:r>
              <a:rPr lang="en-SG" sz="2800" dirty="0"/>
              <a:t>“And he gave some, apostles; and some, prophets; and some, evangelists; and some, pastors and teachers; For the perfecting of the saints, for the work of the ministry, for the edifying of the body of Christ:”</a:t>
            </a:r>
          </a:p>
          <a:p>
            <a:pPr algn="just"/>
            <a:endParaRPr lang="en-SG" dirty="0"/>
          </a:p>
          <a:p>
            <a:pPr algn="just"/>
            <a:endParaRPr lang="en-US" dirty="0"/>
          </a:p>
        </p:txBody>
      </p:sp>
      <p:pic>
        <p:nvPicPr>
          <p:cNvPr id="6" name="Picture 5" descr="A hands making a heart with the sun behind them&#10;&#10;AI-generated content may be incorrect.">
            <a:extLst>
              <a:ext uri="{FF2B5EF4-FFF2-40B4-BE49-F238E27FC236}">
                <a16:creationId xmlns:a16="http://schemas.microsoft.com/office/drawing/2014/main" id="{5775956B-27CA-810E-325A-4656ADA96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8786"/>
          <a:stretch>
            <a:fillRect/>
          </a:stretch>
        </p:blipFill>
        <p:spPr>
          <a:xfrm>
            <a:off x="7813966" y="1102542"/>
            <a:ext cx="3912524" cy="5215131"/>
          </a:xfrm>
          <a:prstGeom prst="rect">
            <a:avLst/>
          </a:prstGeom>
        </p:spPr>
      </p:pic>
      <p:pic>
        <p:nvPicPr>
          <p:cNvPr id="8" name="Picture 7" descr="A dirt road with a quote&#10;&#10;AI-generated content may be incorrect.">
            <a:extLst>
              <a:ext uri="{FF2B5EF4-FFF2-40B4-BE49-F238E27FC236}">
                <a16:creationId xmlns:a16="http://schemas.microsoft.com/office/drawing/2014/main" id="{94842AE5-3495-C637-0C00-DCAB678BE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b="35121"/>
          <a:stretch>
            <a:fillRect/>
          </a:stretch>
        </p:blipFill>
        <p:spPr>
          <a:xfrm>
            <a:off x="465510" y="1102542"/>
            <a:ext cx="7165574" cy="232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2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30C5-5809-DF87-0B15-21186FD11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list of spiritual gifts&#10;&#10;AI-generated content may be incorrect.">
            <a:extLst>
              <a:ext uri="{FF2B5EF4-FFF2-40B4-BE49-F238E27FC236}">
                <a16:creationId xmlns:a16="http://schemas.microsoft.com/office/drawing/2014/main" id="{AC4D319F-296A-88BF-7260-C1199AA14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6298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4C0E5-7429-F08A-616F-FEBF90CAB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A36E-8AE6-EBC2-CFD6-65B4C13F5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8247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2. What Are Spiritual Gifts?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B431537-F033-5211-660B-2D5A3AD9A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23384"/>
            <a:ext cx="12191998" cy="5551241"/>
          </a:xfrm>
        </p:spPr>
        <p:txBody>
          <a:bodyPr>
            <a:normAutofit fontScale="92500" lnSpcReduction="10000"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SG" sz="2800" dirty="0"/>
              <a:t>Every Christian is a </a:t>
            </a:r>
            <a:r>
              <a:rPr lang="en-SG" sz="2800" b="1" dirty="0">
                <a:highlight>
                  <a:srgbClr val="FFFF00"/>
                </a:highlight>
              </a:rPr>
              <a:t>“member” </a:t>
            </a:r>
            <a:r>
              <a:rPr lang="en-SG" sz="2800" dirty="0"/>
              <a:t>(part) of Christ’s body and has a unique function (office) – one body, many members, various gifts. </a:t>
            </a:r>
            <a:r>
              <a:rPr lang="en-SG" sz="2800" b="1" dirty="0">
                <a:solidFill>
                  <a:srgbClr val="FF0000"/>
                </a:solidFill>
              </a:rPr>
              <a:t>Romans 12:6-8 </a:t>
            </a:r>
            <a:r>
              <a:rPr lang="en-SG" sz="2800" dirty="0"/>
              <a:t>provides a non-exhaustive list of spiritual gifts.</a:t>
            </a:r>
          </a:p>
          <a:p>
            <a:pPr marL="45720" indent="0" algn="just">
              <a:buNone/>
            </a:pPr>
            <a:r>
              <a:rPr lang="en-SG" sz="2800" b="1" dirty="0">
                <a:highlight>
                  <a:srgbClr val="FFFF00"/>
                </a:highlight>
              </a:rPr>
              <a:t>Reflection</a:t>
            </a:r>
            <a:r>
              <a:rPr lang="en-SG" sz="2800" dirty="0"/>
              <a:t> : Which of these gifts do you see in yourself? </a:t>
            </a:r>
          </a:p>
          <a:p>
            <a:pPr marL="45720" indent="0" algn="just">
              <a:buNone/>
            </a:pPr>
            <a:r>
              <a:rPr lang="en-SG" sz="2800" dirty="0"/>
              <a:t>                         Which ones have others noticed in you?</a:t>
            </a:r>
          </a:p>
          <a:p>
            <a:pPr algn="just"/>
            <a:endParaRPr lang="en-SG" dirty="0"/>
          </a:p>
          <a:p>
            <a:pPr algn="just"/>
            <a:endParaRPr lang="en-US" dirty="0"/>
          </a:p>
        </p:txBody>
      </p:sp>
      <p:pic>
        <p:nvPicPr>
          <p:cNvPr id="3" name="Content Placeholder 4" descr="A group of people holding hands&#10;&#10;AI-generated content may be incorrect.">
            <a:extLst>
              <a:ext uri="{FF2B5EF4-FFF2-40B4-BE49-F238E27FC236}">
                <a16:creationId xmlns:a16="http://schemas.microsoft.com/office/drawing/2014/main" id="{DD008A48-9CF8-3AE2-FE42-6DD8AD5D6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" y="947651"/>
            <a:ext cx="6999316" cy="3577717"/>
          </a:xfrm>
          <a:prstGeom prst="rect">
            <a:avLst/>
          </a:prstGeom>
        </p:spPr>
      </p:pic>
      <p:pic>
        <p:nvPicPr>
          <p:cNvPr id="4" name="Content Placeholder 4" descr="A cartoon of a person holding a gift box&#10;&#10;AI-generated content may be incorrect.">
            <a:extLst>
              <a:ext uri="{FF2B5EF4-FFF2-40B4-BE49-F238E27FC236}">
                <a16:creationId xmlns:a16="http://schemas.microsoft.com/office/drawing/2014/main" id="{FE9E395A-F19D-ED79-A8ED-120F885478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99317" y="947651"/>
            <a:ext cx="5199477" cy="352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9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6E2C1-26BF-DF2B-6962-67C64AF3C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 descr="A group of people with different symbols&#10;&#10;AI-generated content may be incorrect.">
            <a:extLst>
              <a:ext uri="{FF2B5EF4-FFF2-40B4-BE49-F238E27FC236}">
                <a16:creationId xmlns:a16="http://schemas.microsoft.com/office/drawing/2014/main" id="{200B6C10-D79D-7649-F178-5477EE358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23112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3DB2E-0D6A-4917-703A-A14398011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58272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3. How To Discover Your Gifts?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87B55-C730-A692-7C63-61EF244C9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6491" y="5578665"/>
            <a:ext cx="8030086" cy="739008"/>
          </a:xfrm>
        </p:spPr>
        <p:txBody>
          <a:bodyPr>
            <a:normAutofit fontScale="92500"/>
          </a:bodyPr>
          <a:lstStyle/>
          <a:p>
            <a:r>
              <a:rPr lang="en-US" sz="2800" b="1" dirty="0">
                <a:highlight>
                  <a:srgbClr val="FFFF00"/>
                </a:highlight>
              </a:rPr>
              <a:t>Pray</a:t>
            </a:r>
            <a:r>
              <a:rPr lang="en-US" sz="2800" dirty="0"/>
              <a:t> for God to reveal how He wants you to serve.</a:t>
            </a:r>
          </a:p>
        </p:txBody>
      </p:sp>
      <p:pic>
        <p:nvPicPr>
          <p:cNvPr id="7" name="Picture 6" descr="A close-up of a person's hands folded over a book&#10;&#10;AI-generated content may be incorrect.">
            <a:extLst>
              <a:ext uri="{FF2B5EF4-FFF2-40B4-BE49-F238E27FC236}">
                <a16:creationId xmlns:a16="http://schemas.microsoft.com/office/drawing/2014/main" id="{B7A6445E-A476-EDCA-02FE-C68B15CB2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61867" y="3959098"/>
            <a:ext cx="4297127" cy="2833484"/>
          </a:xfrm>
          <a:prstGeom prst="ellipse">
            <a:avLst/>
          </a:prstGeom>
        </p:spPr>
      </p:pic>
      <p:pic>
        <p:nvPicPr>
          <p:cNvPr id="13" name="Picture 12" descr="A diagram of gifts and power&#10;&#10;AI-generated content may be incorrect.">
            <a:extLst>
              <a:ext uri="{FF2B5EF4-FFF2-40B4-BE49-F238E27FC236}">
                <a16:creationId xmlns:a16="http://schemas.microsoft.com/office/drawing/2014/main" id="{3A069BB9-AF9D-0B63-852B-48D2DD2A7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8763" r="8505"/>
          <a:stretch>
            <a:fillRect/>
          </a:stretch>
        </p:blipFill>
        <p:spPr>
          <a:xfrm>
            <a:off x="133006" y="1041219"/>
            <a:ext cx="5336771" cy="4371197"/>
          </a:xfrm>
          <a:prstGeom prst="rect">
            <a:avLst/>
          </a:prstGeom>
        </p:spPr>
      </p:pic>
      <p:pic>
        <p:nvPicPr>
          <p:cNvPr id="16" name="Content Placeholder 4" descr="A cartoon of a person holding a gift box&#10;&#10;AI-generated content may be incorrect.">
            <a:extLst>
              <a:ext uri="{FF2B5EF4-FFF2-40B4-BE49-F238E27FC236}">
                <a16:creationId xmlns:a16="http://schemas.microsoft.com/office/drawing/2014/main" id="{F7D453BE-5FB2-FFB8-FF89-C201DE0115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669280" y="1044545"/>
            <a:ext cx="3580015" cy="288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2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5033F-C550-0D98-105E-3177C8717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535D0-FB7C-7192-4919-F3E8D853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58272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3. How To Discover Your Gifts?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EDF98-6A11-7149-328D-CB7956EA7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29" y="4713316"/>
            <a:ext cx="11006051" cy="1561962"/>
          </a:xfrm>
        </p:spPr>
        <p:txBody>
          <a:bodyPr>
            <a:normAutofit/>
          </a:bodyPr>
          <a:lstStyle/>
          <a:p>
            <a:r>
              <a:rPr lang="en-US" sz="2800" b="1" dirty="0">
                <a:highlight>
                  <a:srgbClr val="FFFF00"/>
                </a:highlight>
              </a:rPr>
              <a:t>Ask</a:t>
            </a:r>
            <a:r>
              <a:rPr lang="en-US" sz="2800" dirty="0"/>
              <a:t> trusted believers or </a:t>
            </a:r>
          </a:p>
          <a:p>
            <a:pPr marL="45720" indent="0">
              <a:buNone/>
            </a:pPr>
            <a:r>
              <a:rPr lang="en-US" sz="2800" dirty="0"/>
              <a:t>  leaders for input.</a:t>
            </a:r>
          </a:p>
        </p:txBody>
      </p:sp>
      <p:pic>
        <p:nvPicPr>
          <p:cNvPr id="8" name="Picture 7" descr="A signpost with several signs&#10;&#10;AI-generated content may be incorrect.">
            <a:extLst>
              <a:ext uri="{FF2B5EF4-FFF2-40B4-BE49-F238E27FC236}">
                <a16:creationId xmlns:a16="http://schemas.microsoft.com/office/drawing/2014/main" id="{A52BFDBD-E5E6-BAA8-340B-6C4583AE0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9129" y="934778"/>
            <a:ext cx="4786148" cy="3778538"/>
          </a:xfrm>
          <a:prstGeom prst="rect">
            <a:avLst/>
          </a:prstGeom>
        </p:spPr>
      </p:pic>
      <p:pic>
        <p:nvPicPr>
          <p:cNvPr id="10" name="Picture 9" descr="A person talking to another person&#10;&#10;AI-generated content may be incorrect.">
            <a:extLst>
              <a:ext uri="{FF2B5EF4-FFF2-40B4-BE49-F238E27FC236}">
                <a16:creationId xmlns:a16="http://schemas.microsoft.com/office/drawing/2014/main" id="{DE76743F-5AEA-89DC-42B9-77F7FF118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155939" y="934778"/>
            <a:ext cx="6717401" cy="3778538"/>
          </a:xfrm>
          <a:prstGeom prst="rect">
            <a:avLst/>
          </a:prstGeom>
        </p:spPr>
      </p:pic>
      <p:pic>
        <p:nvPicPr>
          <p:cNvPr id="12" name="Picture 11" descr="A red and black rectangular frame with white text&#10;&#10;AI-generated content may be incorrect.">
            <a:extLst>
              <a:ext uri="{FF2B5EF4-FFF2-40B4-BE49-F238E27FC236}">
                <a16:creationId xmlns:a16="http://schemas.microsoft.com/office/drawing/2014/main" id="{B4A17AA8-48EB-6FA5-4DF2-542DD63E62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3047" t="14119" r="2836" b="58199"/>
          <a:stretch>
            <a:fillRect/>
          </a:stretch>
        </p:blipFill>
        <p:spPr>
          <a:xfrm>
            <a:off x="5155939" y="4713316"/>
            <a:ext cx="6717401" cy="187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1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2BEFD-EE7A-65BF-C94D-198FA4E85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622D-99A6-3575-C444-8217C39CF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58272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3. How To Discover Your Gifts?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6C875-8DAB-EA6A-3DFB-76E2C222C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74" y="4542906"/>
            <a:ext cx="11006051" cy="15253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sz="2800" dirty="0"/>
          </a:p>
          <a:p>
            <a:r>
              <a:rPr lang="en-US" sz="2800" b="1" dirty="0">
                <a:highlight>
                  <a:srgbClr val="FFFF00"/>
                </a:highlight>
              </a:rPr>
              <a:t>Start serving </a:t>
            </a:r>
            <a:r>
              <a:rPr lang="en-US" sz="2800" dirty="0"/>
              <a:t>– God often shows our gifts as we step out in faith.</a:t>
            </a:r>
          </a:p>
        </p:txBody>
      </p:sp>
      <p:pic>
        <p:nvPicPr>
          <p:cNvPr id="5" name="Picture 4" descr="A cross with a sunset behind it&#10;&#10;AI-generated content may be incorrect.">
            <a:extLst>
              <a:ext uri="{FF2B5EF4-FFF2-40B4-BE49-F238E27FC236}">
                <a16:creationId xmlns:a16="http://schemas.microsoft.com/office/drawing/2014/main" id="{F12B627F-F958-C460-689E-04B1C8538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2974" y="847897"/>
            <a:ext cx="6589222" cy="4113413"/>
          </a:xfrm>
          <a:prstGeom prst="rect">
            <a:avLst/>
          </a:prstGeom>
        </p:spPr>
      </p:pic>
      <p:pic>
        <p:nvPicPr>
          <p:cNvPr id="7" name="Picture 6" descr="A cartoon sun and notes&#10;&#10;AI-generated content may be incorrect.">
            <a:extLst>
              <a:ext uri="{FF2B5EF4-FFF2-40B4-BE49-F238E27FC236}">
                <a16:creationId xmlns:a16="http://schemas.microsoft.com/office/drawing/2014/main" id="{C2A33F28-F352-B875-7ED4-462EF1409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365076" y="847898"/>
            <a:ext cx="4113414" cy="411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9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0D667-9CAC-630B-1154-6887A308C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1597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Discovering Spiritual Gifts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5C53B-72E8-D29A-A90A-4DA11AABE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651" y="1306759"/>
            <a:ext cx="10573789" cy="4761532"/>
          </a:xfrm>
        </p:spPr>
        <p:txBody>
          <a:bodyPr>
            <a:noAutofit/>
          </a:bodyPr>
          <a:lstStyle/>
          <a:p>
            <a:r>
              <a:rPr lang="en-US" sz="3200" dirty="0"/>
              <a:t>The best way to discover your spiritual gifts is by </a:t>
            </a:r>
            <a:r>
              <a:rPr lang="en-US" sz="3200" b="1" dirty="0">
                <a:highlight>
                  <a:srgbClr val="FFFF00"/>
                </a:highlight>
              </a:rPr>
              <a:t>obeying God </a:t>
            </a:r>
            <a:r>
              <a:rPr lang="en-US" sz="3200" dirty="0"/>
              <a:t>when He asks you to do something.</a:t>
            </a:r>
          </a:p>
          <a:p>
            <a:r>
              <a:rPr lang="en-SG" sz="3200" b="1" dirty="0">
                <a:highlight>
                  <a:srgbClr val="FFFF00"/>
                </a:highlight>
              </a:rPr>
              <a:t>Obedience leads to Enlightenment </a:t>
            </a:r>
            <a:r>
              <a:rPr lang="en-SG" sz="3200" dirty="0"/>
              <a:t>“If any man will do his will, he shall know of the doctrine, whether it be of God, or </a:t>
            </a:r>
            <a:r>
              <a:rPr lang="en-SG" sz="3200" i="1" dirty="0"/>
              <a:t>whether</a:t>
            </a:r>
            <a:r>
              <a:rPr lang="en-SG" sz="3200" dirty="0"/>
              <a:t> I speak of myself.” (John 7:17)</a:t>
            </a:r>
          </a:p>
          <a:p>
            <a:r>
              <a:rPr lang="en-SG" sz="3200" dirty="0">
                <a:highlight>
                  <a:srgbClr val="FFFF00"/>
                </a:highlight>
              </a:rPr>
              <a:t>Until you are actually involved in serving</a:t>
            </a:r>
            <a:r>
              <a:rPr lang="en-SG" sz="3200" dirty="0"/>
              <a:t>, it will be difficult to know what you are good at.</a:t>
            </a:r>
          </a:p>
          <a:p>
            <a:r>
              <a:rPr lang="en-SG" sz="3200" dirty="0">
                <a:highlight>
                  <a:srgbClr val="FFFF00"/>
                </a:highlight>
              </a:rPr>
              <a:t>Other believers will confirm </a:t>
            </a:r>
            <a:r>
              <a:rPr lang="en-SG" sz="3200" dirty="0"/>
              <a:t>your gifting.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886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CB21C-B770-A292-850E-65C84235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A12F6-20F6-F72D-D138-FA1943D8A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58272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3. How To Discover Your Gifts?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BC8BA-628C-A52E-8F89-3FBA4944B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74" y="5412411"/>
            <a:ext cx="11006051" cy="582722"/>
          </a:xfrm>
        </p:spPr>
        <p:txBody>
          <a:bodyPr>
            <a:normAutofit/>
          </a:bodyPr>
          <a:lstStyle/>
          <a:p>
            <a:r>
              <a:rPr lang="en-US" sz="2800" b="1" dirty="0">
                <a:highlight>
                  <a:srgbClr val="FFFF00"/>
                </a:highlight>
              </a:rPr>
              <a:t>Stay humble </a:t>
            </a:r>
            <a:r>
              <a:rPr lang="en-US" sz="2800" dirty="0"/>
              <a:t>– It’s about helping others, not being </a:t>
            </a:r>
            <a:r>
              <a:rPr lang="en-US" sz="2800" dirty="0" err="1"/>
              <a:t>recognised</a:t>
            </a:r>
            <a:r>
              <a:rPr lang="en-US" sz="2800" dirty="0"/>
              <a:t>.</a:t>
            </a:r>
          </a:p>
        </p:txBody>
      </p:sp>
      <p:pic>
        <p:nvPicPr>
          <p:cNvPr id="5" name="Picture 4" descr="A person sewing with a sewing machine&#10;&#10;AI-generated content may be incorrect.">
            <a:extLst>
              <a:ext uri="{FF2B5EF4-FFF2-40B4-BE49-F238E27FC236}">
                <a16:creationId xmlns:a16="http://schemas.microsoft.com/office/drawing/2014/main" id="{510A918C-9F89-92F3-67B2-ACE7E7F22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0609"/>
          <a:stretch>
            <a:fillRect/>
          </a:stretch>
        </p:blipFill>
        <p:spPr>
          <a:xfrm>
            <a:off x="200660" y="1017731"/>
            <a:ext cx="4604096" cy="3871969"/>
          </a:xfrm>
          <a:prstGeom prst="rect">
            <a:avLst/>
          </a:prstGeom>
        </p:spPr>
      </p:pic>
      <p:pic>
        <p:nvPicPr>
          <p:cNvPr id="7" name="Picture 6" descr="A painting of a person washing his feet&#10;&#10;AI-generated content may be incorrect.">
            <a:extLst>
              <a:ext uri="{FF2B5EF4-FFF2-40B4-BE49-F238E27FC236}">
                <a16:creationId xmlns:a16="http://schemas.microsoft.com/office/drawing/2014/main" id="{A663F4B0-EC77-9665-2E09-2C47BC60E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1459" b="11437"/>
          <a:stretch>
            <a:fillRect/>
          </a:stretch>
        </p:blipFill>
        <p:spPr>
          <a:xfrm>
            <a:off x="4971009" y="1017732"/>
            <a:ext cx="6881783" cy="387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86AAE5-FD7A-3803-6493-6B086E75B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644106"/>
            <a:ext cx="0" cy="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4C32AC-7C27-CC93-3549-166D0BFCB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11FD70-EACC-B641-ACEA-3CBE67BD4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CFD6AA-CCB7-04E5-7E36-A1600F8EF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76A51E-7168-14D2-C9EC-524F68406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6" name="Picture 15" descr="A person standing at a podium&#10;&#10;AI-generated content may be incorrect.">
            <a:extLst>
              <a:ext uri="{FF2B5EF4-FFF2-40B4-BE49-F238E27FC236}">
                <a16:creationId xmlns:a16="http://schemas.microsoft.com/office/drawing/2014/main" id="{CE3202E6-4AC8-85B1-AF77-36599D720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38716" t="26619" b="33452"/>
          <a:stretch>
            <a:fillRect/>
          </a:stretch>
        </p:blipFill>
        <p:spPr>
          <a:xfrm>
            <a:off x="5794293" y="4255598"/>
            <a:ext cx="6397708" cy="2436147"/>
          </a:xfrm>
          <a:prstGeom prst="rect">
            <a:avLst/>
          </a:prstGeom>
        </p:spPr>
      </p:pic>
      <p:pic>
        <p:nvPicPr>
          <p:cNvPr id="18" name="Picture 17" descr="A close-up of brown packages with a red tag&#10;&#10;AI-generated content may be incorrect.">
            <a:extLst>
              <a:ext uri="{FF2B5EF4-FFF2-40B4-BE49-F238E27FC236}">
                <a16:creationId xmlns:a16="http://schemas.microsoft.com/office/drawing/2014/main" id="{F9202750-4A70-7CFA-E66B-81CE7F4486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-1" y="4205721"/>
            <a:ext cx="6056861" cy="2486025"/>
          </a:xfrm>
          <a:prstGeom prst="rect">
            <a:avLst/>
          </a:prstGeom>
        </p:spPr>
      </p:pic>
      <p:pic>
        <p:nvPicPr>
          <p:cNvPr id="22" name="Picture 21" descr="A close-up of hands and text&#10;&#10;AI-generated content may be incorrect.">
            <a:extLst>
              <a:ext uri="{FF2B5EF4-FFF2-40B4-BE49-F238E27FC236}">
                <a16:creationId xmlns:a16="http://schemas.microsoft.com/office/drawing/2014/main" id="{29604EC4-9EF7-A511-057E-A73B6C4ACE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b="6603"/>
          <a:stretch>
            <a:fillRect/>
          </a:stretch>
        </p:blipFill>
        <p:spPr>
          <a:xfrm>
            <a:off x="6096000" y="0"/>
            <a:ext cx="6096000" cy="4056611"/>
          </a:xfrm>
          <a:prstGeom prst="rect">
            <a:avLst/>
          </a:prstGeom>
        </p:spPr>
      </p:pic>
      <p:pic>
        <p:nvPicPr>
          <p:cNvPr id="24" name="Picture 23" descr="A pink and blue sky with clouds&#10;&#10;AI-generated content may be incorrect.">
            <a:extLst>
              <a:ext uri="{FF2B5EF4-FFF2-40B4-BE49-F238E27FC236}">
                <a16:creationId xmlns:a16="http://schemas.microsoft.com/office/drawing/2014/main" id="{0383BA09-A8A7-DBFD-B640-2C90400998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 t="12705" b="18443"/>
          <a:stretch>
            <a:fillRect/>
          </a:stretch>
        </p:blipFill>
        <p:spPr>
          <a:xfrm>
            <a:off x="0" y="0"/>
            <a:ext cx="5940866" cy="40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8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map of the bible&#10;&#10;AI-generated content may be incorrect.">
            <a:extLst>
              <a:ext uri="{FF2B5EF4-FFF2-40B4-BE49-F238E27FC236}">
                <a16:creationId xmlns:a16="http://schemas.microsoft.com/office/drawing/2014/main" id="{58480A5E-6E12-087C-ABA6-22450F346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029" y="-1"/>
            <a:ext cx="4815395" cy="3429000"/>
          </a:xfrm>
          <a:prstGeom prst="rect">
            <a:avLst/>
          </a:prstGeom>
        </p:spPr>
      </p:pic>
      <p:pic>
        <p:nvPicPr>
          <p:cNvPr id="13" name="Picture 12" descr="A person holding a bag of money&#10;&#10;AI-generated content may be incorrect.">
            <a:extLst>
              <a:ext uri="{FF2B5EF4-FFF2-40B4-BE49-F238E27FC236}">
                <a16:creationId xmlns:a16="http://schemas.microsoft.com/office/drawing/2014/main" id="{F51D37A0-D1E0-1D16-DD26-22CE170F3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366576" y="-33251"/>
            <a:ext cx="4815395" cy="3478877"/>
          </a:xfrm>
          <a:prstGeom prst="rect">
            <a:avLst/>
          </a:prstGeom>
        </p:spPr>
      </p:pic>
      <p:pic>
        <p:nvPicPr>
          <p:cNvPr id="15" name="Picture 14" descr="A person talking to a person&#10;&#10;AI-generated content may be incorrect.">
            <a:extLst>
              <a:ext uri="{FF2B5EF4-FFF2-40B4-BE49-F238E27FC236}">
                <a16:creationId xmlns:a16="http://schemas.microsoft.com/office/drawing/2014/main" id="{60BEA4F3-5F46-D8B4-DA46-A72C4830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-1" y="3428999"/>
            <a:ext cx="4459669" cy="3453108"/>
          </a:xfrm>
          <a:prstGeom prst="rect">
            <a:avLst/>
          </a:prstGeom>
        </p:spPr>
      </p:pic>
      <p:pic>
        <p:nvPicPr>
          <p:cNvPr id="7" name="Picture 6" descr="A group of people standing next to each other&#10;&#10;AI-generated content may be incorrect.">
            <a:extLst>
              <a:ext uri="{FF2B5EF4-FFF2-40B4-BE49-F238E27FC236}">
                <a16:creationId xmlns:a16="http://schemas.microsoft.com/office/drawing/2014/main" id="{5B292D9C-5E62-D389-EBBF-8DD7D24C62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r="35806"/>
          <a:stretch>
            <a:fillRect/>
          </a:stretch>
        </p:blipFill>
        <p:spPr>
          <a:xfrm>
            <a:off x="4459668" y="-24940"/>
            <a:ext cx="3500599" cy="3478877"/>
          </a:xfrm>
          <a:prstGeom prst="rect">
            <a:avLst/>
          </a:prstGeom>
        </p:spPr>
      </p:pic>
      <p:pic>
        <p:nvPicPr>
          <p:cNvPr id="19" name="Picture 18" descr="A group of books with text overlay&#10;&#10;AI-generated content may be incorrect.">
            <a:extLst>
              <a:ext uri="{FF2B5EF4-FFF2-40B4-BE49-F238E27FC236}">
                <a16:creationId xmlns:a16="http://schemas.microsoft.com/office/drawing/2014/main" id="{DB054A0B-6EA5-A220-C3A2-04A8ACCD67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960267" y="3431533"/>
            <a:ext cx="4221704" cy="3450573"/>
          </a:xfrm>
          <a:prstGeom prst="rect">
            <a:avLst/>
          </a:prstGeom>
        </p:spPr>
      </p:pic>
      <p:pic>
        <p:nvPicPr>
          <p:cNvPr id="21" name="Picture 20" descr="A cartoon character holding hands&#10;&#10;AI-generated content may be incorrect.">
            <a:extLst>
              <a:ext uri="{FF2B5EF4-FFF2-40B4-BE49-F238E27FC236}">
                <a16:creationId xmlns:a16="http://schemas.microsoft.com/office/drawing/2014/main" id="{453A8C33-7111-CDC2-4C61-00739960F9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 l="21985"/>
          <a:stretch>
            <a:fillRect/>
          </a:stretch>
        </p:blipFill>
        <p:spPr>
          <a:xfrm>
            <a:off x="4491765" y="3478876"/>
            <a:ext cx="3479586" cy="337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1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14383-D781-6D2C-DDFC-E2C05347B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CA6A8-C6EB-C38B-0BD6-24DF72B3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4922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4. Serve With The Right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9F754-4334-6AFD-B710-DDAF82387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090" y="4075728"/>
            <a:ext cx="11637818" cy="2100626"/>
          </a:xfrm>
        </p:spPr>
        <p:txBody>
          <a:bodyPr>
            <a:norm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Serve With Love </a:t>
            </a:r>
            <a:r>
              <a:rPr lang="en-US" sz="2400" b="1" dirty="0">
                <a:solidFill>
                  <a:srgbClr val="FF0000"/>
                </a:solidFill>
              </a:rPr>
              <a:t>(1 Corinthians 13 ;1-2)</a:t>
            </a:r>
          </a:p>
          <a:p>
            <a:pPr marL="45720" indent="0" algn="just">
              <a:buNone/>
            </a:pPr>
            <a:r>
              <a:rPr lang="en-SG" sz="2400" dirty="0"/>
              <a:t>“Though I speak with the tongues of men and of angels, and have not </a:t>
            </a:r>
            <a:r>
              <a:rPr lang="en-SG" sz="2400" b="1" dirty="0">
                <a:highlight>
                  <a:srgbClr val="FFFF00"/>
                </a:highlight>
              </a:rPr>
              <a:t>charity</a:t>
            </a:r>
            <a:r>
              <a:rPr lang="en-SG" sz="2400" dirty="0"/>
              <a:t>, I am become </a:t>
            </a:r>
            <a:r>
              <a:rPr lang="en-SG" sz="2400" i="1" dirty="0"/>
              <a:t>as</a:t>
            </a:r>
            <a:r>
              <a:rPr lang="en-SG" sz="2400" dirty="0"/>
              <a:t> sounding brass, or a tinkling cymbal. And though I have </a:t>
            </a:r>
            <a:r>
              <a:rPr lang="en-SG" sz="2400" i="1" dirty="0"/>
              <a:t>the gift of</a:t>
            </a:r>
            <a:r>
              <a:rPr lang="en-SG" sz="2400" dirty="0"/>
              <a:t> prophecy, and understand all mysteries, and all knowledge; and though I have all faith, so that I could remove mountains, and </a:t>
            </a:r>
            <a:r>
              <a:rPr lang="en-SG" sz="2400" b="1" dirty="0">
                <a:highlight>
                  <a:srgbClr val="FFFF00"/>
                </a:highlight>
              </a:rPr>
              <a:t>have not charity, I am nothing</a:t>
            </a:r>
            <a:r>
              <a:rPr lang="en-SG" sz="2400" dirty="0"/>
              <a:t>.”</a:t>
            </a:r>
            <a:endParaRPr lang="en-US" sz="2400" dirty="0"/>
          </a:p>
        </p:txBody>
      </p:sp>
      <p:pic>
        <p:nvPicPr>
          <p:cNvPr id="6" name="Picture 5" descr="A black heart with white text&#10;&#10;AI-generated content may be incorrect.">
            <a:extLst>
              <a:ext uri="{FF2B5EF4-FFF2-40B4-BE49-F238E27FC236}">
                <a16:creationId xmlns:a16="http://schemas.microsoft.com/office/drawing/2014/main" id="{1832BC9F-339A-D0C7-E0F6-42965AFC4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802" r="19398"/>
          <a:stretch>
            <a:fillRect/>
          </a:stretch>
        </p:blipFill>
        <p:spPr>
          <a:xfrm>
            <a:off x="8229599" y="1130530"/>
            <a:ext cx="3458096" cy="2693324"/>
          </a:xfrm>
          <a:prstGeom prst="rect">
            <a:avLst/>
          </a:prstGeom>
        </p:spPr>
      </p:pic>
      <p:pic>
        <p:nvPicPr>
          <p:cNvPr id="8" name="Picture 7" descr="A black background with a heart and a cross&#10;&#10;AI-generated content may be incorrect.">
            <a:extLst>
              <a:ext uri="{FF2B5EF4-FFF2-40B4-BE49-F238E27FC236}">
                <a16:creationId xmlns:a16="http://schemas.microsoft.com/office/drawing/2014/main" id="{F45D67C6-E2D2-F624-C063-437217B1BF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499949" y="1130532"/>
            <a:ext cx="3810000" cy="2621722"/>
          </a:xfrm>
          <a:prstGeom prst="rect">
            <a:avLst/>
          </a:prstGeom>
        </p:spPr>
      </p:pic>
      <p:pic>
        <p:nvPicPr>
          <p:cNvPr id="10" name="Picture 9" descr="A heart with bubbles and text&#10;&#10;AI-generated content may be incorrect.">
            <a:extLst>
              <a:ext uri="{FF2B5EF4-FFF2-40B4-BE49-F238E27FC236}">
                <a16:creationId xmlns:a16="http://schemas.microsoft.com/office/drawing/2014/main" id="{B1ACAA30-AC1D-43A4-EDB9-2FC1566E2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77090" y="1039811"/>
            <a:ext cx="4347550" cy="278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6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2C30D-9E55-D1A6-B767-83B2D151B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4922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4. Serve With The Right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6003-B62F-1236-88A9-644DBBC43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58" y="4591125"/>
            <a:ext cx="11587942" cy="1660052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>
                <a:highlight>
                  <a:srgbClr val="FFFF00"/>
                </a:highlight>
              </a:rPr>
              <a:t>Serve With Humility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(Philippians 2:3)</a:t>
            </a:r>
          </a:p>
          <a:p>
            <a:pPr marL="45720" indent="0" algn="just">
              <a:buNone/>
            </a:pPr>
            <a:r>
              <a:rPr lang="en-SG" sz="2800" dirty="0"/>
              <a:t>“</a:t>
            </a:r>
            <a:r>
              <a:rPr lang="en-SG" sz="2800" i="1" dirty="0"/>
              <a:t>Let</a:t>
            </a:r>
            <a:r>
              <a:rPr lang="en-SG" sz="2800" dirty="0"/>
              <a:t> nothing </a:t>
            </a:r>
            <a:r>
              <a:rPr lang="en-SG" sz="2800" i="1" dirty="0"/>
              <a:t>be done</a:t>
            </a:r>
            <a:r>
              <a:rPr lang="en-SG" sz="2800" dirty="0"/>
              <a:t> through strife or vainglory; but in </a:t>
            </a:r>
            <a:r>
              <a:rPr lang="en-SG" sz="2800" b="1" dirty="0">
                <a:highlight>
                  <a:srgbClr val="FFFF00"/>
                </a:highlight>
              </a:rPr>
              <a:t>lowliness of mind </a:t>
            </a:r>
            <a:r>
              <a:rPr lang="en-SG" sz="2800" dirty="0"/>
              <a:t>let each esteem other better than themselves.”</a:t>
            </a:r>
            <a:endParaRPr lang="en-US" sz="2800" dirty="0"/>
          </a:p>
        </p:txBody>
      </p:sp>
      <p:pic>
        <p:nvPicPr>
          <p:cNvPr id="9" name="Picture 8" descr="A pair of hands reaching out to the sky&#10;&#10;AI-generated content may be incorrect.">
            <a:extLst>
              <a:ext uri="{FF2B5EF4-FFF2-40B4-BE49-F238E27FC236}">
                <a16:creationId xmlns:a16="http://schemas.microsoft.com/office/drawing/2014/main" id="{96EF4848-9368-67C8-C606-891BD6F20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105" r="19136" b="11955"/>
          <a:stretch>
            <a:fillRect/>
          </a:stretch>
        </p:blipFill>
        <p:spPr>
          <a:xfrm>
            <a:off x="8650783" y="1209083"/>
            <a:ext cx="3541218" cy="3087349"/>
          </a:xfrm>
          <a:prstGeom prst="rect">
            <a:avLst/>
          </a:prstGeom>
        </p:spPr>
      </p:pic>
      <p:pic>
        <p:nvPicPr>
          <p:cNvPr id="11" name="Picture 10" descr="A teapot pouring liquid into a cup&#10;&#10;AI-generated content may be incorrect.">
            <a:extLst>
              <a:ext uri="{FF2B5EF4-FFF2-40B4-BE49-F238E27FC236}">
                <a16:creationId xmlns:a16="http://schemas.microsoft.com/office/drawing/2014/main" id="{DDD03233-AFE4-3DCC-9AB4-68F1D69D0A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9978" t="6330" r="2928"/>
          <a:stretch>
            <a:fillRect/>
          </a:stretch>
        </p:blipFill>
        <p:spPr>
          <a:xfrm>
            <a:off x="4145283" y="1209084"/>
            <a:ext cx="4522124" cy="3087349"/>
          </a:xfrm>
          <a:prstGeom prst="rect">
            <a:avLst/>
          </a:prstGeom>
        </p:spPr>
      </p:pic>
      <p:pic>
        <p:nvPicPr>
          <p:cNvPr id="13" name="Picture 12" descr="A mountain range with snow on it&#10;&#10;AI-generated content may be incorrect.">
            <a:extLst>
              <a:ext uri="{FF2B5EF4-FFF2-40B4-BE49-F238E27FC236}">
                <a16:creationId xmlns:a16="http://schemas.microsoft.com/office/drawing/2014/main" id="{3F001775-4936-983B-5919-2EC219B37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5508" r="15828" b="29383"/>
          <a:stretch>
            <a:fillRect/>
          </a:stretch>
        </p:blipFill>
        <p:spPr>
          <a:xfrm>
            <a:off x="0" y="1209085"/>
            <a:ext cx="5336772" cy="308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2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1AC0A-9024-E3D3-0385-EA7115C4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6E80F-F5F2-583B-1938-42B70A77F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4922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4. Serve With The Right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FFE62-F49D-87AB-93F3-65E179AD2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892017"/>
            <a:ext cx="8429105" cy="2275194"/>
          </a:xfrm>
        </p:spPr>
        <p:txBody>
          <a:bodyPr>
            <a:normAutofit fontScale="92500"/>
          </a:bodyPr>
          <a:lstStyle/>
          <a:p>
            <a:r>
              <a:rPr lang="en-US" sz="2800" b="1" dirty="0">
                <a:highlight>
                  <a:srgbClr val="FFFF00"/>
                </a:highlight>
              </a:rPr>
              <a:t>Serve With Faithfulness </a:t>
            </a:r>
            <a:r>
              <a:rPr lang="en-US" sz="2800" b="1" dirty="0">
                <a:solidFill>
                  <a:srgbClr val="FF0000"/>
                </a:solidFill>
              </a:rPr>
              <a:t>(Colossians 3:23-24)</a:t>
            </a:r>
          </a:p>
          <a:p>
            <a:pPr marL="45720" indent="0">
              <a:buNone/>
            </a:pPr>
            <a:r>
              <a:rPr lang="en-SG" sz="2800" dirty="0"/>
              <a:t>“And whatsoever ye do, do </a:t>
            </a:r>
            <a:r>
              <a:rPr lang="en-SG" sz="2800" i="1" dirty="0"/>
              <a:t>it</a:t>
            </a:r>
            <a:r>
              <a:rPr lang="en-SG" sz="2800" dirty="0"/>
              <a:t> </a:t>
            </a:r>
            <a:r>
              <a:rPr lang="en-SG" sz="2800" dirty="0">
                <a:highlight>
                  <a:srgbClr val="FFFF00"/>
                </a:highlight>
              </a:rPr>
              <a:t>heartily</a:t>
            </a:r>
            <a:r>
              <a:rPr lang="en-SG" sz="2800" dirty="0"/>
              <a:t>, as to the Lord, and not unto men; Knowing that of the Lord ye shall receive the reward of the inheritance: for </a:t>
            </a:r>
            <a:r>
              <a:rPr lang="en-SG" sz="2800" b="1" dirty="0">
                <a:highlight>
                  <a:srgbClr val="FFFF00"/>
                </a:highlight>
              </a:rPr>
              <a:t>ye serve the Lord Chris</a:t>
            </a:r>
            <a:r>
              <a:rPr lang="en-SG" sz="2800" dirty="0"/>
              <a:t>t.”</a:t>
            </a:r>
            <a:endParaRPr lang="en-US" sz="2800" dirty="0"/>
          </a:p>
        </p:txBody>
      </p:sp>
      <p:pic>
        <p:nvPicPr>
          <p:cNvPr id="5" name="Picture 4" descr="A tree with red leaves&#10;&#10;AI-generated content may be incorrect.">
            <a:extLst>
              <a:ext uri="{FF2B5EF4-FFF2-40B4-BE49-F238E27FC236}">
                <a16:creationId xmlns:a16="http://schemas.microsoft.com/office/drawing/2014/main" id="{2768170A-2DB1-378B-9AB4-40D422D97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998359"/>
            <a:ext cx="5172360" cy="2709948"/>
          </a:xfrm>
          <a:prstGeom prst="rect">
            <a:avLst/>
          </a:prstGeom>
        </p:spPr>
      </p:pic>
      <p:pic>
        <p:nvPicPr>
          <p:cNvPr id="9" name="Picture 8" descr="Close-up of a magnifying glass with a word&#10;&#10;AI-generated content may be incorrect.">
            <a:extLst>
              <a:ext uri="{FF2B5EF4-FFF2-40B4-BE49-F238E27FC236}">
                <a16:creationId xmlns:a16="http://schemas.microsoft.com/office/drawing/2014/main" id="{71DA6226-EFFC-A6D7-656A-E49C0B8E9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62850" y="3724933"/>
            <a:ext cx="3929149" cy="2275194"/>
          </a:xfrm>
          <a:prstGeom prst="rect">
            <a:avLst/>
          </a:prstGeom>
        </p:spPr>
      </p:pic>
      <p:pic>
        <p:nvPicPr>
          <p:cNvPr id="11" name="Picture 10" descr="A close up of a card&#10;&#10;AI-generated content may be incorrect.">
            <a:extLst>
              <a:ext uri="{FF2B5EF4-FFF2-40B4-BE49-F238E27FC236}">
                <a16:creationId xmlns:a16="http://schemas.microsoft.com/office/drawing/2014/main" id="{E6966470-4CBE-396A-39E3-DB401E941C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4992" t="23672" r="4099" b="29839"/>
          <a:stretch>
            <a:fillRect/>
          </a:stretch>
        </p:blipFill>
        <p:spPr>
          <a:xfrm>
            <a:off x="4904507" y="1014984"/>
            <a:ext cx="7287493" cy="27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3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C2FD5-1432-72D9-6353-DEC2D14B5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630930"/>
            <a:ext cx="9509759" cy="78222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4. Serve With The Right Heart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DE865-FAF4-866D-E9AB-D9038C06D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38" y="1705770"/>
            <a:ext cx="11693236" cy="329849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n-US" sz="3200" dirty="0"/>
              <a:t>  </a:t>
            </a:r>
            <a:r>
              <a:rPr lang="en-US" sz="3200" b="1" dirty="0">
                <a:highlight>
                  <a:srgbClr val="FFFF00"/>
                </a:highlight>
              </a:rPr>
              <a:t>Reflection : </a:t>
            </a:r>
          </a:p>
          <a:p>
            <a:pPr algn="just"/>
            <a:r>
              <a:rPr lang="en-US" sz="3200" dirty="0"/>
              <a:t>We should use our gifts in </a:t>
            </a:r>
            <a:r>
              <a:rPr lang="en-US" sz="3200" b="1" dirty="0">
                <a:highlight>
                  <a:srgbClr val="FFFF00"/>
                </a:highlight>
              </a:rPr>
              <a:t>love, humility</a:t>
            </a:r>
            <a:r>
              <a:rPr lang="en-US" sz="3200" dirty="0"/>
              <a:t> and </a:t>
            </a:r>
            <a:r>
              <a:rPr lang="en-US" sz="3200" b="1" dirty="0">
                <a:highlight>
                  <a:srgbClr val="FFFF00"/>
                </a:highlight>
              </a:rPr>
              <a:t>faithfulness</a:t>
            </a:r>
            <a:r>
              <a:rPr lang="en-US" sz="3200" dirty="0"/>
              <a:t>. </a:t>
            </a:r>
          </a:p>
          <a:p>
            <a:pPr algn="just"/>
            <a:r>
              <a:rPr lang="en-US" sz="3200" dirty="0"/>
              <a:t>Do not feel </a:t>
            </a:r>
            <a:r>
              <a:rPr lang="en-US" sz="3200" b="1" dirty="0">
                <a:highlight>
                  <a:srgbClr val="FFFF00"/>
                </a:highlight>
              </a:rPr>
              <a:t>obliged</a:t>
            </a:r>
            <a:r>
              <a:rPr lang="en-US" sz="3200" dirty="0"/>
              <a:t> to serve. False humility is actually pride.</a:t>
            </a:r>
          </a:p>
          <a:p>
            <a:pPr algn="just"/>
            <a:r>
              <a:rPr lang="en-US" sz="3200" dirty="0"/>
              <a:t>Do not </a:t>
            </a:r>
            <a:r>
              <a:rPr lang="en-US" sz="3200" b="1" dirty="0">
                <a:highlight>
                  <a:srgbClr val="FFFF00"/>
                </a:highlight>
              </a:rPr>
              <a:t>turn down </a:t>
            </a:r>
            <a:r>
              <a:rPr lang="en-US" sz="3200" dirty="0"/>
              <a:t>opportunities to serve lightly (even if you do not think you are ready / equipped for the ministry).</a:t>
            </a:r>
          </a:p>
        </p:txBody>
      </p:sp>
    </p:spTree>
    <p:extLst>
      <p:ext uri="{BB962C8B-B14F-4D97-AF65-F5344CB8AC3E}">
        <p14:creationId xmlns:p14="http://schemas.microsoft.com/office/powerpoint/2010/main" val="396455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03CAD-61AD-E195-EC4B-2D3D8E5F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71572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5. 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5B2D1-E0C1-241D-3B56-E10FB99B5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3757"/>
            <a:ext cx="12192000" cy="5110666"/>
          </a:xfrm>
        </p:spPr>
        <p:txBody>
          <a:bodyPr>
            <a:noAutofit/>
          </a:bodyPr>
          <a:lstStyle/>
          <a:p>
            <a:pPr algn="just"/>
            <a:r>
              <a:rPr lang="en-US" sz="2800" dirty="0"/>
              <a:t>Why do you think </a:t>
            </a:r>
            <a:r>
              <a:rPr lang="en-US" sz="2800" b="1" dirty="0">
                <a:highlight>
                  <a:srgbClr val="FFFF00"/>
                </a:highlight>
              </a:rPr>
              <a:t>God give spiritual gifts to (all) believers</a:t>
            </a:r>
            <a:r>
              <a:rPr lang="en-US" sz="2800" dirty="0"/>
              <a:t>?</a:t>
            </a:r>
          </a:p>
          <a:p>
            <a:pPr algn="just"/>
            <a:r>
              <a:rPr lang="en-US" sz="2800" dirty="0"/>
              <a:t>How do you feel about the idea that </a:t>
            </a:r>
            <a:r>
              <a:rPr lang="en-US" sz="2800" b="1" dirty="0">
                <a:highlight>
                  <a:srgbClr val="FFFF00"/>
                </a:highlight>
              </a:rPr>
              <a:t>every believer is called to serve</a:t>
            </a:r>
            <a:r>
              <a:rPr lang="en-US" sz="2800" dirty="0"/>
              <a:t>?</a:t>
            </a:r>
          </a:p>
          <a:p>
            <a:pPr algn="just"/>
            <a:r>
              <a:rPr lang="en-US" sz="2800" dirty="0"/>
              <a:t>Have you ever </a:t>
            </a:r>
            <a:r>
              <a:rPr lang="en-US" sz="2800" b="1" dirty="0">
                <a:highlight>
                  <a:srgbClr val="FFFF00"/>
                </a:highlight>
              </a:rPr>
              <a:t>experienced joy or fulfillment </a:t>
            </a:r>
            <a:r>
              <a:rPr lang="en-US" sz="2800" dirty="0"/>
              <a:t>when helping others? What happened?</a:t>
            </a:r>
          </a:p>
          <a:p>
            <a:pPr algn="just"/>
            <a:r>
              <a:rPr lang="en-US" sz="2800" dirty="0"/>
              <a:t>Do you see yourself as having </a:t>
            </a:r>
            <a:r>
              <a:rPr lang="en-US" sz="2800" b="1" dirty="0">
                <a:highlight>
                  <a:srgbClr val="FFFF00"/>
                </a:highlight>
              </a:rPr>
              <a:t>something valuable to contribute </a:t>
            </a:r>
            <a:r>
              <a:rPr lang="en-US" sz="2800" dirty="0"/>
              <a:t>to the church ? Why or why not?</a:t>
            </a:r>
          </a:p>
          <a:p>
            <a:pPr algn="just"/>
            <a:r>
              <a:rPr lang="en-US" sz="2800" dirty="0"/>
              <a:t>What </a:t>
            </a:r>
            <a:r>
              <a:rPr lang="en-US" sz="2800" b="1" dirty="0">
                <a:highlight>
                  <a:srgbClr val="FFFF00"/>
                </a:highlight>
              </a:rPr>
              <a:t>fears</a:t>
            </a:r>
            <a:r>
              <a:rPr lang="en-US" sz="2800" dirty="0"/>
              <a:t> or </a:t>
            </a:r>
            <a:r>
              <a:rPr lang="en-US" sz="2800" b="1" dirty="0">
                <a:highlight>
                  <a:srgbClr val="FFFF00"/>
                </a:highlight>
              </a:rPr>
              <a:t>hesitations</a:t>
            </a:r>
            <a:r>
              <a:rPr lang="en-US" sz="2800" dirty="0"/>
              <a:t> might hold you back from serving the church?</a:t>
            </a:r>
          </a:p>
          <a:p>
            <a:pPr algn="just"/>
            <a:r>
              <a:rPr lang="en-US" sz="2800" dirty="0"/>
              <a:t>What is </a:t>
            </a:r>
            <a:r>
              <a:rPr lang="en-US" sz="2800" b="1" dirty="0">
                <a:highlight>
                  <a:srgbClr val="FFFF00"/>
                </a:highlight>
              </a:rPr>
              <a:t>one small way </a:t>
            </a:r>
            <a:r>
              <a:rPr lang="en-US" sz="2800" dirty="0"/>
              <a:t>you can serve in the church – even if it is behind the scene?</a:t>
            </a:r>
          </a:p>
        </p:txBody>
      </p:sp>
    </p:spTree>
    <p:extLst>
      <p:ext uri="{BB962C8B-B14F-4D97-AF65-F5344CB8AC3E}">
        <p14:creationId xmlns:p14="http://schemas.microsoft.com/office/powerpoint/2010/main" val="404486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6C976-40DA-267F-6D9D-EB155B6E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5176"/>
            <a:ext cx="12192000" cy="61597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6. The Mission Of Every Believer : To Be A Witness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9909A-21AC-82EE-1B47-E124671F8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007" y="1074004"/>
            <a:ext cx="11621193" cy="5783995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Jesus commands all His followers to </a:t>
            </a:r>
            <a:r>
              <a:rPr lang="en-US" sz="2800" b="1" dirty="0">
                <a:highlight>
                  <a:srgbClr val="FFFF00"/>
                </a:highlight>
              </a:rPr>
              <a:t>make disciples</a:t>
            </a:r>
            <a:r>
              <a:rPr lang="en-US" sz="2800" dirty="0"/>
              <a:t> – To be His </a:t>
            </a:r>
            <a:r>
              <a:rPr lang="en-US" sz="2800" dirty="0">
                <a:highlight>
                  <a:srgbClr val="FFFF00"/>
                </a:highlight>
              </a:rPr>
              <a:t>representatives </a:t>
            </a:r>
            <a:r>
              <a:rPr lang="en-US" sz="2800" dirty="0"/>
              <a:t>/ </a:t>
            </a:r>
            <a:r>
              <a:rPr lang="en-US" sz="2800" b="1" dirty="0">
                <a:highlight>
                  <a:srgbClr val="FFFF00"/>
                </a:highlight>
              </a:rPr>
              <a:t>ambassadors</a:t>
            </a:r>
            <a:r>
              <a:rPr lang="en-US" sz="2800" dirty="0"/>
              <a:t>, to be His </a:t>
            </a:r>
            <a:r>
              <a:rPr lang="en-US" sz="2800" b="1" dirty="0">
                <a:highlight>
                  <a:srgbClr val="FFFF00"/>
                </a:highlight>
              </a:rPr>
              <a:t>witness</a:t>
            </a:r>
            <a:r>
              <a:rPr lang="en-US" sz="2800" dirty="0"/>
              <a:t>. This is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/>
              <a:t> just for pastors and missionaries – It is for </a:t>
            </a:r>
            <a:r>
              <a:rPr lang="en-US" sz="2800" b="1" dirty="0">
                <a:highlight>
                  <a:srgbClr val="FFFF00"/>
                </a:highlight>
              </a:rPr>
              <a:t>ALL </a:t>
            </a:r>
            <a:r>
              <a:rPr lang="en-US" sz="2800" dirty="0"/>
              <a:t>believers.</a:t>
            </a:r>
          </a:p>
          <a:p>
            <a:pPr marL="45720" indent="0" algn="just">
              <a:buNone/>
            </a:pPr>
            <a:r>
              <a:rPr lang="en-US" sz="2800" dirty="0"/>
              <a:t>    - </a:t>
            </a:r>
            <a:r>
              <a:rPr lang="en-US" sz="2800" b="1" dirty="0">
                <a:solidFill>
                  <a:srgbClr val="FF0000"/>
                </a:solidFill>
              </a:rPr>
              <a:t>Matthew 28:19-20</a:t>
            </a:r>
            <a:r>
              <a:rPr lang="en-US" sz="2800" dirty="0"/>
              <a:t> </a:t>
            </a:r>
            <a:r>
              <a:rPr lang="en-SG" sz="2800" dirty="0"/>
              <a:t>“Go ye therefore, and </a:t>
            </a:r>
            <a:r>
              <a:rPr lang="en-SG" sz="2800" b="1" dirty="0">
                <a:highlight>
                  <a:srgbClr val="FFFF00"/>
                </a:highlight>
              </a:rPr>
              <a:t>teach (GK : disciple)</a:t>
            </a:r>
          </a:p>
          <a:p>
            <a:pPr marL="45720" indent="0" algn="just">
              <a:buNone/>
            </a:pPr>
            <a:r>
              <a:rPr lang="en-SG" sz="2800" b="1" dirty="0"/>
              <a:t>      </a:t>
            </a:r>
            <a:r>
              <a:rPr lang="en-SG" sz="2800" dirty="0"/>
              <a:t>all nations, </a:t>
            </a:r>
            <a:r>
              <a:rPr lang="en-SG" sz="2800" b="1" dirty="0">
                <a:highlight>
                  <a:srgbClr val="FFFF00"/>
                </a:highlight>
              </a:rPr>
              <a:t>baptizing</a:t>
            </a:r>
            <a:r>
              <a:rPr lang="en-SG" sz="2800" dirty="0"/>
              <a:t> them in the name of the Father, and of the</a:t>
            </a:r>
          </a:p>
          <a:p>
            <a:pPr marL="45720" indent="0" algn="just">
              <a:buNone/>
            </a:pPr>
            <a:r>
              <a:rPr lang="en-SG" sz="2800" dirty="0"/>
              <a:t>      Son, and of the Holy Ghost: Teaching them to observe all things</a:t>
            </a:r>
          </a:p>
          <a:p>
            <a:pPr marL="45720" indent="0" algn="just">
              <a:buNone/>
            </a:pPr>
            <a:r>
              <a:rPr lang="en-SG" sz="2800" dirty="0"/>
              <a:t>      whatsoever I have commanded you: and, lo, I am with you</a:t>
            </a:r>
          </a:p>
          <a:p>
            <a:pPr marL="45720" indent="0" algn="just">
              <a:buNone/>
            </a:pPr>
            <a:r>
              <a:rPr lang="en-SG" sz="2800" dirty="0"/>
              <a:t>      always, </a:t>
            </a:r>
            <a:r>
              <a:rPr lang="en-SG" sz="2800" i="1" dirty="0"/>
              <a:t>even</a:t>
            </a:r>
            <a:r>
              <a:rPr lang="en-SG" sz="2800" dirty="0"/>
              <a:t> unto the end of the world. Amen.”</a:t>
            </a:r>
          </a:p>
          <a:p>
            <a:pPr algn="just"/>
            <a:r>
              <a:rPr lang="en-SG" sz="2800" b="1" dirty="0">
                <a:solidFill>
                  <a:srgbClr val="FF0000"/>
                </a:solidFill>
              </a:rPr>
              <a:t>2 Corinthians 5:20</a:t>
            </a:r>
            <a:r>
              <a:rPr lang="en-SG" sz="2800" dirty="0"/>
              <a:t> “Now then we are </a:t>
            </a:r>
            <a:r>
              <a:rPr lang="en-SG" sz="2800" b="1" dirty="0">
                <a:highlight>
                  <a:srgbClr val="FFFF00"/>
                </a:highlight>
              </a:rPr>
              <a:t>ambassadors</a:t>
            </a:r>
            <a:r>
              <a:rPr lang="en-SG" sz="2800" dirty="0"/>
              <a:t> for Christ …”</a:t>
            </a:r>
          </a:p>
          <a:p>
            <a:pPr marL="45720" indent="0" algn="just">
              <a:buNone/>
            </a:pPr>
            <a:br>
              <a:rPr lang="en-SG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08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82B74-BBA8-96A8-373D-030318886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02480-3549-DB23-E8CC-20BA0B86E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051"/>
            <a:ext cx="12192000" cy="61597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6. The Mission Of Every Believer : To Be A Witness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1FB41-D4AE-D657-FCDA-2C7CEF006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24379"/>
            <a:ext cx="12192000" cy="6141443"/>
          </a:xfrm>
        </p:spPr>
        <p:txBody>
          <a:bodyPr>
            <a:noAutofit/>
          </a:bodyPr>
          <a:lstStyle/>
          <a:p>
            <a:pPr algn="just"/>
            <a:r>
              <a:rPr lang="en-SG" sz="2800" dirty="0"/>
              <a:t>A </a:t>
            </a:r>
            <a:r>
              <a:rPr lang="en-SG" sz="2800" b="1" dirty="0">
                <a:highlight>
                  <a:srgbClr val="FFFF00"/>
                </a:highlight>
              </a:rPr>
              <a:t>witness </a:t>
            </a:r>
            <a:r>
              <a:rPr lang="en-SG" sz="2800" dirty="0"/>
              <a:t>simply shares what they have seen, heard, and experienced.</a:t>
            </a:r>
          </a:p>
          <a:p>
            <a:pPr marL="45720" indent="0" algn="just">
              <a:buNone/>
            </a:pPr>
            <a:r>
              <a:rPr lang="en-SG" sz="2800" dirty="0"/>
              <a:t>   </a:t>
            </a:r>
            <a:r>
              <a:rPr lang="en-SG" sz="2800" b="1" dirty="0">
                <a:solidFill>
                  <a:srgbClr val="FF0000"/>
                </a:solidFill>
              </a:rPr>
              <a:t>Acts 1:8 </a:t>
            </a:r>
            <a:r>
              <a:rPr lang="en-SG" sz="2800" dirty="0"/>
              <a:t>“Ye shall receive power … and ye shall be witnesses unto me …”</a:t>
            </a:r>
          </a:p>
          <a:p>
            <a:pPr algn="just"/>
            <a:r>
              <a:rPr lang="en-SG" sz="2800" dirty="0"/>
              <a:t>We are to share the gospel </a:t>
            </a:r>
            <a:r>
              <a:rPr lang="en-SG" sz="2800" b="1" dirty="0">
                <a:highlight>
                  <a:srgbClr val="FFFF00"/>
                </a:highlight>
              </a:rPr>
              <a:t>any time</a:t>
            </a:r>
            <a:r>
              <a:rPr lang="en-SG" sz="2800" dirty="0"/>
              <a:t>. However, we </a:t>
            </a:r>
            <a:r>
              <a:rPr lang="en-SG" sz="2800" b="1" dirty="0">
                <a:highlight>
                  <a:srgbClr val="FFFF00"/>
                </a:highlight>
              </a:rPr>
              <a:t>don’t need to know everything </a:t>
            </a:r>
            <a:r>
              <a:rPr lang="en-SG" sz="2800" dirty="0"/>
              <a:t>before we can be a witness – We just need to share what Jesus has done for us.</a:t>
            </a:r>
          </a:p>
          <a:p>
            <a:pPr marL="45720" indent="0" algn="just">
              <a:buNone/>
            </a:pPr>
            <a:r>
              <a:rPr lang="en-SG" sz="2800" dirty="0"/>
              <a:t>    </a:t>
            </a:r>
            <a:r>
              <a:rPr lang="en-SG" sz="2800" b="1" dirty="0">
                <a:solidFill>
                  <a:srgbClr val="FF0000"/>
                </a:solidFill>
              </a:rPr>
              <a:t>1 Peter 3:15 </a:t>
            </a:r>
            <a:r>
              <a:rPr lang="en-SG" sz="2800" dirty="0"/>
              <a:t>“But sanctify the Lord God in your hearts: and </a:t>
            </a:r>
            <a:r>
              <a:rPr lang="en-SG" sz="2800" b="1" i="1" dirty="0">
                <a:highlight>
                  <a:srgbClr val="FFFF00"/>
                </a:highlight>
              </a:rPr>
              <a:t>be</a:t>
            </a:r>
            <a:r>
              <a:rPr lang="en-SG" sz="2800" b="1" dirty="0">
                <a:highlight>
                  <a:srgbClr val="FFFF00"/>
                </a:highlight>
              </a:rPr>
              <a:t> ready </a:t>
            </a:r>
            <a:r>
              <a:rPr lang="en-SG" sz="2800" dirty="0"/>
              <a:t>always to </a:t>
            </a:r>
            <a:r>
              <a:rPr lang="en-SG" sz="2800" b="1" i="1" dirty="0">
                <a:highlight>
                  <a:srgbClr val="FFFF00"/>
                </a:highlight>
              </a:rPr>
              <a:t>give</a:t>
            </a:r>
            <a:r>
              <a:rPr lang="en-SG" sz="2800" b="1" dirty="0">
                <a:highlight>
                  <a:srgbClr val="FFFF00"/>
                </a:highlight>
              </a:rPr>
              <a:t> an answer </a:t>
            </a:r>
            <a:r>
              <a:rPr lang="en-SG" sz="2800" dirty="0"/>
              <a:t>to every man that </a:t>
            </a:r>
            <a:r>
              <a:rPr lang="en-SG" sz="2800" dirty="0" err="1"/>
              <a:t>asketh</a:t>
            </a:r>
            <a:r>
              <a:rPr lang="en-SG" sz="2800" dirty="0"/>
              <a:t> you a reason of the hope that is in you with meekness and fear:”</a:t>
            </a:r>
          </a:p>
          <a:p>
            <a:pPr algn="just"/>
            <a:r>
              <a:rPr lang="en-SG" sz="2800" dirty="0"/>
              <a:t>We are to share the gospel </a:t>
            </a:r>
            <a:r>
              <a:rPr lang="en-SG" sz="2800" b="1" dirty="0">
                <a:highlight>
                  <a:srgbClr val="FFFF00"/>
                </a:highlight>
              </a:rPr>
              <a:t>wherever we are</a:t>
            </a:r>
            <a:r>
              <a:rPr lang="en-SG" sz="2800" dirty="0"/>
              <a:t>. We don’t need to go overseas to live on mission – Our mission field is </a:t>
            </a:r>
            <a:r>
              <a:rPr lang="en-SG" sz="2800" b="1" dirty="0">
                <a:highlight>
                  <a:srgbClr val="FFFF00"/>
                </a:highlight>
              </a:rPr>
              <a:t>wherever God has placed you</a:t>
            </a:r>
            <a:r>
              <a:rPr lang="en-SG" sz="2800" dirty="0"/>
              <a:t> – at home, at work, at school, at our neighbourhood, etc.</a:t>
            </a:r>
          </a:p>
          <a:p>
            <a:pPr marL="45720" indent="0" algn="just">
              <a:buNone/>
            </a:pPr>
            <a:r>
              <a:rPr lang="en-SG" sz="2800" b="1" dirty="0">
                <a:highlight>
                  <a:srgbClr val="FFFF00"/>
                </a:highlight>
              </a:rPr>
              <a:t>Reflection</a:t>
            </a:r>
            <a:r>
              <a:rPr lang="en-SG" sz="2800" dirty="0"/>
              <a:t> : Why do you think Jesus gave this mission to every believer?</a:t>
            </a:r>
            <a:br>
              <a:rPr lang="en-SG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015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59F48-BFC5-4109-DA39-203160ABB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32599"/>
          </a:xfrm>
        </p:spPr>
        <p:txBody>
          <a:bodyPr/>
          <a:lstStyle/>
          <a:p>
            <a:pPr algn="ctr"/>
            <a:r>
              <a:rPr lang="en-US" b="1" dirty="0"/>
              <a:t>7. How Do I Share My Faith?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3C106-CEFD-0665-BEAD-26FE71167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38528"/>
            <a:ext cx="12336087" cy="4129762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>
                <a:highlight>
                  <a:srgbClr val="FFFF00"/>
                </a:highlight>
              </a:rPr>
              <a:t>Pray</a:t>
            </a:r>
            <a:r>
              <a:rPr lang="en-US" sz="2800" dirty="0"/>
              <a:t> – Ask God for boldness and open doors.</a:t>
            </a:r>
          </a:p>
          <a:p>
            <a:pPr algn="just"/>
            <a:r>
              <a:rPr lang="en-US" sz="2800" b="1" dirty="0">
                <a:highlight>
                  <a:srgbClr val="FFFF00"/>
                </a:highlight>
              </a:rPr>
              <a:t>Live it </a:t>
            </a:r>
            <a:r>
              <a:rPr lang="en-US" sz="2800" dirty="0"/>
              <a:t>– Let your life </a:t>
            </a:r>
            <a:r>
              <a:rPr lang="en-US" sz="2800" b="1" dirty="0">
                <a:highlight>
                  <a:srgbClr val="FFFF00"/>
                </a:highlight>
              </a:rPr>
              <a:t>reflect Christ </a:t>
            </a:r>
            <a:r>
              <a:rPr lang="en-US" sz="2800" b="1" dirty="0">
                <a:solidFill>
                  <a:srgbClr val="FF0000"/>
                </a:solidFill>
              </a:rPr>
              <a:t>(Philippians 2:15) </a:t>
            </a:r>
          </a:p>
          <a:p>
            <a:pPr marL="45720" indent="0" algn="just">
              <a:buNone/>
            </a:pPr>
            <a:r>
              <a:rPr lang="en-US" sz="2800" b="1" dirty="0">
                <a:solidFill>
                  <a:schemeClr val="tx1"/>
                </a:solidFill>
              </a:rPr>
              <a:t>   - </a:t>
            </a:r>
            <a:r>
              <a:rPr lang="en-SG" sz="2800" dirty="0"/>
              <a:t>“That ye may be </a:t>
            </a:r>
            <a:r>
              <a:rPr lang="en-SG" sz="2800" b="1" dirty="0">
                <a:highlight>
                  <a:srgbClr val="FFFF00"/>
                </a:highlight>
              </a:rPr>
              <a:t>blameless</a:t>
            </a:r>
            <a:r>
              <a:rPr lang="en-SG" sz="2800" dirty="0"/>
              <a:t> and </a:t>
            </a:r>
            <a:r>
              <a:rPr lang="en-SG" sz="2800" b="1" dirty="0">
                <a:highlight>
                  <a:srgbClr val="FFFF00"/>
                </a:highlight>
              </a:rPr>
              <a:t>harmless</a:t>
            </a:r>
            <a:r>
              <a:rPr lang="en-SG" sz="2800" dirty="0"/>
              <a:t>, the sons of God, </a:t>
            </a:r>
            <a:r>
              <a:rPr lang="en-SG" sz="2800" b="1" dirty="0">
                <a:highlight>
                  <a:srgbClr val="FFFF00"/>
                </a:highlight>
              </a:rPr>
              <a:t>without</a:t>
            </a:r>
          </a:p>
          <a:p>
            <a:pPr marL="45720" indent="0" algn="just">
              <a:buNone/>
            </a:pPr>
            <a:r>
              <a:rPr lang="en-SG" sz="2800" b="1" dirty="0">
                <a:highlight>
                  <a:srgbClr val="FFFF00"/>
                </a:highlight>
              </a:rPr>
              <a:t>       rebuke</a:t>
            </a:r>
            <a:r>
              <a:rPr lang="en-SG" sz="2800" dirty="0"/>
              <a:t>, in the midst of a crooked and perverse nation, among whom ye</a:t>
            </a:r>
          </a:p>
          <a:p>
            <a:pPr marL="45720" indent="0" algn="just">
              <a:buNone/>
            </a:pPr>
            <a:r>
              <a:rPr lang="en-SG" sz="2800" dirty="0"/>
              <a:t>       </a:t>
            </a:r>
            <a:r>
              <a:rPr lang="en-SG" sz="2800" b="1" dirty="0">
                <a:highlight>
                  <a:srgbClr val="FFFF00"/>
                </a:highlight>
              </a:rPr>
              <a:t>shine as lights </a:t>
            </a:r>
            <a:r>
              <a:rPr lang="en-SG" sz="2800" dirty="0"/>
              <a:t>in the world;”</a:t>
            </a:r>
            <a:endParaRPr lang="en-US" sz="2800" b="1" dirty="0">
              <a:solidFill>
                <a:schemeClr val="tx1"/>
              </a:solidFill>
            </a:endParaRPr>
          </a:p>
          <a:p>
            <a:pPr marL="4572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  </a:t>
            </a:r>
            <a:r>
              <a:rPr lang="en-US" sz="2800" dirty="0"/>
              <a:t>People may </a:t>
            </a:r>
            <a:r>
              <a:rPr lang="en-US" sz="2800" b="1" dirty="0">
                <a:highlight>
                  <a:srgbClr val="FFFF00"/>
                </a:highlight>
              </a:rPr>
              <a:t>see Christ in us </a:t>
            </a:r>
            <a:r>
              <a:rPr lang="en-US" sz="2800" dirty="0"/>
              <a:t>before they hear about Him from anyone else.</a:t>
            </a:r>
          </a:p>
          <a:p>
            <a:pPr marL="45720" indent="0" algn="just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0502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B4CA7-6373-1F62-29F0-96390C3ED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8EF75-D73A-2CBD-EDD2-9807CF5FA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132176"/>
            <a:ext cx="9509759" cy="632599"/>
          </a:xfrm>
        </p:spPr>
        <p:txBody>
          <a:bodyPr/>
          <a:lstStyle/>
          <a:p>
            <a:pPr algn="ctr"/>
            <a:r>
              <a:rPr lang="en-US" b="1" dirty="0"/>
              <a:t>7. How Do I Share My Faith?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3383-3304-3DCD-A8B3-0FDE2B499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91128"/>
            <a:ext cx="12336087" cy="5883747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>
                <a:highlight>
                  <a:srgbClr val="FFFF00"/>
                </a:highlight>
              </a:rPr>
              <a:t>Speak it </a:t>
            </a:r>
            <a:r>
              <a:rPr lang="en-US" sz="2800" dirty="0"/>
              <a:t>– </a:t>
            </a:r>
            <a:r>
              <a:rPr lang="en-US" sz="2800" b="1" dirty="0">
                <a:highlight>
                  <a:srgbClr val="FFFF00"/>
                </a:highlight>
              </a:rPr>
              <a:t>Tell others </a:t>
            </a:r>
            <a:r>
              <a:rPr lang="en-US" sz="2800" dirty="0"/>
              <a:t>the </a:t>
            </a:r>
            <a:r>
              <a:rPr lang="en-US" sz="2800" b="1" dirty="0">
                <a:highlight>
                  <a:srgbClr val="FFFF00"/>
                </a:highlight>
              </a:rPr>
              <a:t>gospel</a:t>
            </a:r>
            <a:r>
              <a:rPr lang="en-US" sz="2800" dirty="0"/>
              <a:t> clearly </a:t>
            </a:r>
            <a:r>
              <a:rPr lang="en-US" sz="2800" b="1" dirty="0">
                <a:solidFill>
                  <a:srgbClr val="FF0000"/>
                </a:solidFill>
              </a:rPr>
              <a:t>(Romans 10:14)</a:t>
            </a:r>
          </a:p>
          <a:p>
            <a:pPr marL="4572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   </a:t>
            </a:r>
            <a:r>
              <a:rPr lang="en-SG" sz="2800" dirty="0"/>
              <a:t>“How then shall they call on him in whom they have not believed? and how</a:t>
            </a:r>
          </a:p>
          <a:p>
            <a:pPr marL="45720" indent="0" algn="just">
              <a:buNone/>
            </a:pPr>
            <a:r>
              <a:rPr lang="en-SG" sz="2800" dirty="0"/>
              <a:t>    shall they believe in him of whom they have not heard? and how shall they</a:t>
            </a:r>
          </a:p>
          <a:p>
            <a:pPr marL="45720" indent="0" algn="just">
              <a:buNone/>
            </a:pPr>
            <a:r>
              <a:rPr lang="en-SG" sz="2800" dirty="0"/>
              <a:t>    hear without a preacher?”</a:t>
            </a:r>
            <a:endParaRPr lang="en-US" sz="2800" b="1" dirty="0">
              <a:solidFill>
                <a:srgbClr val="FF0000"/>
              </a:solidFill>
            </a:endParaRPr>
          </a:p>
          <a:p>
            <a:pPr algn="just"/>
            <a:r>
              <a:rPr lang="en-US" sz="2800" b="1" dirty="0">
                <a:highlight>
                  <a:srgbClr val="FFFF00"/>
                </a:highlight>
              </a:rPr>
              <a:t>Invite</a:t>
            </a:r>
            <a:r>
              <a:rPr lang="en-US" sz="2800" dirty="0"/>
              <a:t> – </a:t>
            </a:r>
            <a:r>
              <a:rPr lang="en-US" sz="2800" dirty="0">
                <a:highlight>
                  <a:srgbClr val="FFFF00"/>
                </a:highlight>
              </a:rPr>
              <a:t>Bring people </a:t>
            </a:r>
            <a:r>
              <a:rPr lang="en-US" sz="2800" dirty="0"/>
              <a:t>to church for Worship Service or Bible Study groups.</a:t>
            </a:r>
          </a:p>
          <a:p>
            <a:pPr algn="just"/>
            <a:r>
              <a:rPr lang="en-US" sz="2800" b="1" dirty="0">
                <a:highlight>
                  <a:srgbClr val="FFFF00"/>
                </a:highlight>
              </a:rPr>
              <a:t>Show Love </a:t>
            </a:r>
            <a:r>
              <a:rPr lang="en-US" sz="2800" dirty="0"/>
              <a:t>– Be a </a:t>
            </a:r>
            <a:r>
              <a:rPr lang="en-US" sz="2800" b="1" dirty="0">
                <a:highlight>
                  <a:srgbClr val="FFFF00"/>
                </a:highlight>
              </a:rPr>
              <a:t>consistent example </a:t>
            </a:r>
            <a:r>
              <a:rPr lang="en-US" sz="2800" dirty="0"/>
              <a:t>of Christ’s compassion</a:t>
            </a:r>
          </a:p>
          <a:p>
            <a:pPr algn="just"/>
            <a:r>
              <a:rPr lang="en-US" sz="2800" b="1" dirty="0">
                <a:highlight>
                  <a:srgbClr val="FFFF00"/>
                </a:highlight>
              </a:rPr>
              <a:t>Be Bold </a:t>
            </a:r>
            <a:r>
              <a:rPr lang="en-US" sz="2800" dirty="0"/>
              <a:t>– Be </a:t>
            </a:r>
            <a:r>
              <a:rPr lang="en-US" sz="2800" b="1" dirty="0">
                <a:highlight>
                  <a:srgbClr val="FFFF00"/>
                </a:highlight>
              </a:rPr>
              <a:t>not ashamed</a:t>
            </a:r>
            <a:r>
              <a:rPr lang="en-US" sz="2800" dirty="0"/>
              <a:t> of the gospel </a:t>
            </a:r>
            <a:r>
              <a:rPr lang="en-US" sz="2800" b="1" dirty="0">
                <a:solidFill>
                  <a:srgbClr val="FF0000"/>
                </a:solidFill>
              </a:rPr>
              <a:t>(Romans 1:16)</a:t>
            </a:r>
          </a:p>
          <a:p>
            <a:pPr marL="4572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   </a:t>
            </a:r>
            <a:r>
              <a:rPr lang="en-SG" sz="2800" dirty="0"/>
              <a:t>“For I am </a:t>
            </a:r>
            <a:r>
              <a:rPr lang="en-SG" sz="2800" b="1" dirty="0">
                <a:highlight>
                  <a:srgbClr val="FFFF00"/>
                </a:highlight>
              </a:rPr>
              <a:t>not ashamed </a:t>
            </a:r>
            <a:r>
              <a:rPr lang="en-SG" sz="2800" dirty="0"/>
              <a:t>of the gospel of Christ: for it is the power of God</a:t>
            </a:r>
          </a:p>
          <a:p>
            <a:pPr marL="45720" indent="0" algn="just">
              <a:buNone/>
            </a:pPr>
            <a:r>
              <a:rPr lang="en-SG" sz="2800" dirty="0"/>
              <a:t>    unto salvation to every one that believeth; to the Jew first, and also to the</a:t>
            </a:r>
          </a:p>
          <a:p>
            <a:pPr marL="45720" indent="0" algn="just">
              <a:buNone/>
            </a:pPr>
            <a:r>
              <a:rPr lang="en-SG" sz="2800" dirty="0"/>
              <a:t>    Greek.”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7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E0344-3482-2BC1-8A45-2C85D87EC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1" y="221119"/>
            <a:ext cx="9509759" cy="75978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8. Discussion &amp;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1D442-A93C-2352-D262-F08EE35CD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40753"/>
            <a:ext cx="12192000" cy="5596127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What does it mean to be a </a:t>
            </a:r>
            <a:r>
              <a:rPr lang="en-US" sz="2800" b="1" dirty="0">
                <a:highlight>
                  <a:srgbClr val="FFFF00"/>
                </a:highlight>
              </a:rPr>
              <a:t>“witness” </a:t>
            </a:r>
            <a:r>
              <a:rPr lang="en-US" sz="2800" dirty="0"/>
              <a:t>for Jesus? </a:t>
            </a:r>
            <a:r>
              <a:rPr lang="en-US" sz="2800" b="1" dirty="0">
                <a:solidFill>
                  <a:srgbClr val="FF0000"/>
                </a:solidFill>
              </a:rPr>
              <a:t>(Acts 1:8)</a:t>
            </a:r>
          </a:p>
          <a:p>
            <a:pPr marL="45720" indent="0" algn="just">
              <a:buNone/>
            </a:pPr>
            <a:r>
              <a:rPr lang="en-SG" sz="2800" dirty="0"/>
              <a:t>   “But ye shall receive power, after that the Holy Ghost is come upon</a:t>
            </a:r>
          </a:p>
          <a:p>
            <a:pPr marL="45720" indent="0" algn="just">
              <a:buNone/>
            </a:pPr>
            <a:r>
              <a:rPr lang="en-SG" sz="2800" dirty="0"/>
              <a:t>     you : and ye shall be </a:t>
            </a:r>
            <a:r>
              <a:rPr lang="en-SG" sz="2800" b="1" dirty="0">
                <a:highlight>
                  <a:srgbClr val="FFFF00"/>
                </a:highlight>
              </a:rPr>
              <a:t>witnesses</a:t>
            </a:r>
            <a:r>
              <a:rPr lang="en-SG" sz="2800" dirty="0"/>
              <a:t> unto me both in Jerusalem, and in</a:t>
            </a:r>
          </a:p>
          <a:p>
            <a:pPr marL="45720" indent="0" algn="just">
              <a:buNone/>
            </a:pPr>
            <a:r>
              <a:rPr lang="en-SG" sz="2800" dirty="0"/>
              <a:t>     all Judaea, and in Samaria, and unto the uttermost part of the earth.”</a:t>
            </a:r>
            <a:endParaRPr lang="en-US" sz="2800" b="1" dirty="0">
              <a:solidFill>
                <a:srgbClr val="FF0000"/>
              </a:solidFill>
            </a:endParaRPr>
          </a:p>
          <a:p>
            <a:pPr algn="just"/>
            <a:r>
              <a:rPr lang="en-US" sz="2800" dirty="0"/>
              <a:t>Have you ever shared your faith with someone? What was that like?</a:t>
            </a:r>
          </a:p>
          <a:p>
            <a:pPr algn="just"/>
            <a:r>
              <a:rPr lang="en-US" sz="2800" dirty="0"/>
              <a:t>Why do you think some Christians are </a:t>
            </a:r>
            <a:r>
              <a:rPr lang="en-US" sz="2800" b="1" dirty="0">
                <a:highlight>
                  <a:srgbClr val="FFFF00"/>
                </a:highlight>
              </a:rPr>
              <a:t>afraid </a:t>
            </a:r>
            <a:r>
              <a:rPr lang="en-US" sz="2800" dirty="0"/>
              <a:t>or </a:t>
            </a:r>
            <a:r>
              <a:rPr lang="en-US" sz="2800" b="1" dirty="0">
                <a:highlight>
                  <a:srgbClr val="FFFF00"/>
                </a:highlight>
              </a:rPr>
              <a:t>hesitant</a:t>
            </a:r>
            <a:r>
              <a:rPr lang="en-US" sz="2800" dirty="0"/>
              <a:t> to </a:t>
            </a:r>
            <a:r>
              <a:rPr lang="en-US" sz="2800" b="1" dirty="0">
                <a:highlight>
                  <a:srgbClr val="FFFF00"/>
                </a:highlight>
              </a:rPr>
              <a:t>witness</a:t>
            </a:r>
            <a:r>
              <a:rPr lang="en-US" sz="2800" dirty="0"/>
              <a:t>?</a:t>
            </a:r>
          </a:p>
          <a:p>
            <a:pPr algn="just"/>
            <a:r>
              <a:rPr lang="en-US" sz="2800" dirty="0"/>
              <a:t>What are some natural ways you could share your faith in daily life?</a:t>
            </a:r>
          </a:p>
        </p:txBody>
      </p:sp>
    </p:spTree>
    <p:extLst>
      <p:ext uri="{BB962C8B-B14F-4D97-AF65-F5344CB8AC3E}">
        <p14:creationId xmlns:p14="http://schemas.microsoft.com/office/powerpoint/2010/main" val="39724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7C73D-249E-3D8D-4634-F79E09C31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4A970-0C18-2D95-1640-44B95D054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1" y="221119"/>
            <a:ext cx="9509759" cy="75978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8. Discussion &amp;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B3174-AEEE-1ECF-EE9B-D73E683E9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40754"/>
            <a:ext cx="12192000" cy="4911160"/>
          </a:xfrm>
        </p:spPr>
        <p:txBody>
          <a:bodyPr>
            <a:noAutofit/>
          </a:bodyPr>
          <a:lstStyle/>
          <a:p>
            <a:pPr algn="just"/>
            <a:r>
              <a:rPr lang="en-US" sz="3200" dirty="0"/>
              <a:t>How can your personal testimony (story) be used to point someone to Jesus? </a:t>
            </a:r>
            <a:r>
              <a:rPr lang="en-US" sz="3200" b="1" dirty="0">
                <a:solidFill>
                  <a:srgbClr val="FF0000"/>
                </a:solidFill>
              </a:rPr>
              <a:t>(Read John 4:28-30) </a:t>
            </a:r>
            <a:r>
              <a:rPr lang="en-US" sz="3200" dirty="0"/>
              <a:t>– The Samaritan woman at the well shared her story to her </a:t>
            </a:r>
            <a:r>
              <a:rPr lang="en-US" sz="3200" dirty="0" err="1"/>
              <a:t>neighbours</a:t>
            </a:r>
            <a:r>
              <a:rPr lang="en-US" sz="3200" dirty="0"/>
              <a:t> in the village.</a:t>
            </a:r>
          </a:p>
          <a:p>
            <a:pPr marL="45720" indent="0" algn="just">
              <a:buNone/>
            </a:pPr>
            <a:r>
              <a:rPr lang="en-US" sz="3200" dirty="0"/>
              <a:t>  </a:t>
            </a:r>
            <a:r>
              <a:rPr lang="en-SG" sz="3200" dirty="0"/>
              <a:t>“The woman then left her waterpot, and went her way into the</a:t>
            </a:r>
          </a:p>
          <a:p>
            <a:pPr marL="45720" indent="0" algn="just">
              <a:buNone/>
            </a:pPr>
            <a:r>
              <a:rPr lang="en-SG" sz="3200" dirty="0"/>
              <a:t>   city, and saith to the men, Come, see a man, which told me all</a:t>
            </a:r>
          </a:p>
          <a:p>
            <a:pPr marL="45720" indent="0" algn="just">
              <a:buNone/>
            </a:pPr>
            <a:r>
              <a:rPr lang="en-SG" sz="3200" dirty="0"/>
              <a:t>   things that ever I did: is not this the Christ? Then they went out</a:t>
            </a:r>
          </a:p>
          <a:p>
            <a:pPr marL="45720" indent="0" algn="just">
              <a:buNone/>
            </a:pPr>
            <a:r>
              <a:rPr lang="en-SG" sz="3200" dirty="0"/>
              <a:t>   of the city, and came unto him.” </a:t>
            </a:r>
            <a:r>
              <a:rPr lang="en-SG" sz="3200" b="1" dirty="0">
                <a:solidFill>
                  <a:srgbClr val="FF0000"/>
                </a:solidFill>
              </a:rPr>
              <a:t>(John 4:28-30)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85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1CA3-E119-08A6-3F25-9649FCC1B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98926"/>
            <a:ext cx="9509759" cy="682475"/>
          </a:xfrm>
        </p:spPr>
        <p:txBody>
          <a:bodyPr/>
          <a:lstStyle/>
          <a:p>
            <a:pPr algn="ctr"/>
            <a:r>
              <a:rPr lang="en-US" sz="3600" b="1" dirty="0"/>
              <a:t>8. Discussion &amp; Reflection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6E249-32C5-D10C-8294-8F5D76765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774748"/>
            <a:ext cx="11587942" cy="5750746"/>
          </a:xfrm>
        </p:spPr>
        <p:txBody>
          <a:bodyPr>
            <a:noAutofit/>
          </a:bodyPr>
          <a:lstStyle/>
          <a:p>
            <a:pPr algn="just"/>
            <a:r>
              <a:rPr lang="en-US" sz="2800" dirty="0"/>
              <a:t>Many consider the testimony (the way we live) of a believer as the 5</a:t>
            </a:r>
            <a:r>
              <a:rPr lang="en-US" sz="2800" baseline="30000" dirty="0"/>
              <a:t>th</a:t>
            </a:r>
            <a:r>
              <a:rPr lang="en-US" sz="2800" dirty="0"/>
              <a:t>gospel. What do you think? </a:t>
            </a:r>
          </a:p>
          <a:p>
            <a:pPr marL="45720" indent="0" algn="just">
              <a:buNone/>
            </a:pPr>
            <a:r>
              <a:rPr lang="en-US" sz="2800" dirty="0"/>
              <a:t>  (</a:t>
            </a:r>
            <a:r>
              <a:rPr lang="en-US" sz="2800" b="1" dirty="0">
                <a:highlight>
                  <a:srgbClr val="FFFF00"/>
                </a:highlight>
              </a:rPr>
              <a:t>Note:</a:t>
            </a:r>
            <a:r>
              <a:rPr lang="en-US" sz="2800" dirty="0"/>
              <a:t> While we should live godly before men, that in itself is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</a:p>
          <a:p>
            <a:pPr marL="4572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  </a:t>
            </a:r>
            <a:r>
              <a:rPr lang="en-US" sz="2800" dirty="0"/>
              <a:t> sufficient – The gospel must still be proclaimed.)</a:t>
            </a:r>
          </a:p>
          <a:p>
            <a:pPr algn="just"/>
            <a:r>
              <a:rPr lang="en-US" sz="2800" dirty="0"/>
              <a:t>Who in your life needs to hear about Jesus? </a:t>
            </a:r>
          </a:p>
          <a:p>
            <a:pPr marL="45720" indent="0" algn="just">
              <a:buNone/>
            </a:pPr>
            <a:r>
              <a:rPr lang="en-US" sz="2800" dirty="0"/>
              <a:t>   (</a:t>
            </a:r>
            <a:r>
              <a:rPr lang="en-US" sz="2800" dirty="0" err="1"/>
              <a:t>eg.</a:t>
            </a:r>
            <a:r>
              <a:rPr lang="en-US" sz="2800" dirty="0"/>
              <a:t> Family, friends, colleagues, classmates, etc.)</a:t>
            </a:r>
          </a:p>
          <a:p>
            <a:pPr algn="just"/>
            <a:r>
              <a:rPr lang="en-US" sz="2800" dirty="0"/>
              <a:t>What’s one step you can take to be a </a:t>
            </a:r>
            <a:r>
              <a:rPr lang="en-US" sz="2800" b="1" dirty="0">
                <a:highlight>
                  <a:srgbClr val="FFFF00"/>
                </a:highlight>
              </a:rPr>
              <a:t>witness</a:t>
            </a:r>
            <a:r>
              <a:rPr lang="en-US" sz="2800" dirty="0"/>
              <a:t>?</a:t>
            </a:r>
          </a:p>
          <a:p>
            <a:pPr algn="just"/>
            <a:r>
              <a:rPr lang="en-US" sz="2800" dirty="0"/>
              <a:t>How can you support global missions even if you don’t travel?  </a:t>
            </a:r>
          </a:p>
          <a:p>
            <a:pPr marL="45720" indent="0" algn="just">
              <a:buNone/>
            </a:pPr>
            <a:r>
              <a:rPr lang="en-US" sz="2800" dirty="0"/>
              <a:t>   (</a:t>
            </a:r>
            <a:r>
              <a:rPr lang="en-US" sz="2800" dirty="0" err="1"/>
              <a:t>eg.</a:t>
            </a:r>
            <a:r>
              <a:rPr lang="en-US" sz="2800" dirty="0"/>
              <a:t> Giving, prayer, encouraging missionaries, etc.)</a:t>
            </a:r>
          </a:p>
        </p:txBody>
      </p:sp>
    </p:spTree>
    <p:extLst>
      <p:ext uri="{BB962C8B-B14F-4D97-AF65-F5344CB8AC3E}">
        <p14:creationId xmlns:p14="http://schemas.microsoft.com/office/powerpoint/2010/main" val="335932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2F48F-B5EB-F86D-2300-6B269FA74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325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8. Discussion &amp; Reflection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5310C-F04D-33DE-80E1-63FED382D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887" y="1572768"/>
            <a:ext cx="11305309" cy="2849603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Do you feel </a:t>
            </a:r>
            <a:r>
              <a:rPr lang="en-US" sz="2800" b="1" dirty="0">
                <a:highlight>
                  <a:srgbClr val="FFFF00"/>
                </a:highlight>
              </a:rPr>
              <a:t>“sent” </a:t>
            </a:r>
            <a:r>
              <a:rPr lang="en-US" sz="2800" dirty="0"/>
              <a:t>by God to a specific place, group or calling? </a:t>
            </a:r>
          </a:p>
          <a:p>
            <a:pPr algn="just"/>
            <a:r>
              <a:rPr lang="en-US" sz="2800" dirty="0"/>
              <a:t>What might that look like?</a:t>
            </a:r>
          </a:p>
          <a:p>
            <a:pPr algn="just"/>
            <a:r>
              <a:rPr lang="en-US" sz="2800" dirty="0"/>
              <a:t>How can the church help you grow in confidence as a </a:t>
            </a:r>
            <a:r>
              <a:rPr lang="en-US" sz="2800" b="1" dirty="0">
                <a:highlight>
                  <a:srgbClr val="FFFF00"/>
                </a:highlight>
              </a:rPr>
              <a:t>witness</a:t>
            </a:r>
            <a:r>
              <a:rPr lang="en-US" sz="2800" dirty="0"/>
              <a:t> and mission-minded believer?</a:t>
            </a:r>
          </a:p>
        </p:txBody>
      </p:sp>
    </p:spTree>
    <p:extLst>
      <p:ext uri="{BB962C8B-B14F-4D97-AF65-F5344CB8AC3E}">
        <p14:creationId xmlns:p14="http://schemas.microsoft.com/office/powerpoint/2010/main" val="88068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16x9</Template>
  <TotalTime>1512</TotalTime>
  <Words>2087</Words>
  <Application>Microsoft Macintosh PowerPoint</Application>
  <PresentationFormat>Widescreen</PresentationFormat>
  <Paragraphs>163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Georgia</vt:lpstr>
      <vt:lpstr>Ocean 16x9</vt:lpstr>
      <vt:lpstr>Jesus Saves Mission  Baptismal Class Lesson 5</vt:lpstr>
      <vt:lpstr>Lesson 5 : Living For Christ – Service &amp; Witness</vt:lpstr>
      <vt:lpstr>PowerPoint Presentation</vt:lpstr>
      <vt:lpstr>1. Why We Serve?</vt:lpstr>
      <vt:lpstr>PowerPoint Presentation</vt:lpstr>
      <vt:lpstr>1. Why We Serve?</vt:lpstr>
      <vt:lpstr>1. Why We Serve?</vt:lpstr>
      <vt:lpstr>2. What Are Spiritual Gifts?</vt:lpstr>
      <vt:lpstr>2. What Are Spiritual Gifts?</vt:lpstr>
      <vt:lpstr>2. What Are Spiritual Gifts?</vt:lpstr>
      <vt:lpstr>PowerPoint Presentation</vt:lpstr>
      <vt:lpstr>2. What Are Spiritual Gifts?</vt:lpstr>
      <vt:lpstr>PowerPoint Presentation</vt:lpstr>
      <vt:lpstr>3. How To Discover Your Gifts?</vt:lpstr>
      <vt:lpstr>3. How To Discover Your Gifts?</vt:lpstr>
      <vt:lpstr>3. How To Discover Your Gifts?</vt:lpstr>
      <vt:lpstr>Discovering Spiritual Gifts</vt:lpstr>
      <vt:lpstr>3. How To Discover Your Gifts?</vt:lpstr>
      <vt:lpstr>PowerPoint Presentation</vt:lpstr>
      <vt:lpstr>PowerPoint Presentation</vt:lpstr>
      <vt:lpstr>4. Serve With The Right Heart</vt:lpstr>
      <vt:lpstr>4. Serve With The Right Heart</vt:lpstr>
      <vt:lpstr>4. Serve With The Right Heart</vt:lpstr>
      <vt:lpstr>4. Serve With The Right Heart</vt:lpstr>
      <vt:lpstr>5. Discussion Questions</vt:lpstr>
      <vt:lpstr>6. The Mission Of Every Believer : To Be A Witness</vt:lpstr>
      <vt:lpstr>6. The Mission Of Every Believer : To Be A Witness</vt:lpstr>
      <vt:lpstr>7. How Do I Share My Faith?</vt:lpstr>
      <vt:lpstr>7. How Do I Share My Faith?</vt:lpstr>
      <vt:lpstr>8. Discussion &amp; Reflection</vt:lpstr>
      <vt:lpstr>8. Discussion &amp; Reflection</vt:lpstr>
      <vt:lpstr>8. Discussion &amp; Reflection</vt:lpstr>
      <vt:lpstr>8. Discussion &amp; 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Chan</dc:creator>
  <cp:lastModifiedBy>John Chan</cp:lastModifiedBy>
  <cp:revision>20</cp:revision>
  <dcterms:created xsi:type="dcterms:W3CDTF">2025-12-11T13:56:31Z</dcterms:created>
  <dcterms:modified xsi:type="dcterms:W3CDTF">2025-12-12T15:08:57Z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