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23"/>
  </p:notesMasterIdLst>
  <p:handoutMasterIdLst>
    <p:handoutMasterId r:id="rId24"/>
  </p:handoutMasterIdLst>
  <p:sldIdLst>
    <p:sldId id="267" r:id="rId2"/>
    <p:sldId id="270" r:id="rId3"/>
    <p:sldId id="268" r:id="rId4"/>
    <p:sldId id="269" r:id="rId5"/>
    <p:sldId id="273" r:id="rId6"/>
    <p:sldId id="257" r:id="rId7"/>
    <p:sldId id="271" r:id="rId8"/>
    <p:sldId id="272" r:id="rId9"/>
    <p:sldId id="274" r:id="rId10"/>
    <p:sldId id="275" r:id="rId11"/>
    <p:sldId id="264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5" r:id="rId20"/>
    <p:sldId id="283" r:id="rId21"/>
    <p:sldId id="28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85" autoAdjust="0"/>
    <p:restoredTop sz="94660"/>
  </p:normalViewPr>
  <p:slideViewPr>
    <p:cSldViewPr snapToGrid="0">
      <p:cViewPr varScale="1">
        <p:scale>
          <a:sx n="98" d="100"/>
          <a:sy n="98" d="100"/>
        </p:scale>
        <p:origin x="400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12/28/25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12/28/25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12/28/25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12/28/25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12/28/25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12/28/25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12/28/25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12/28/25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12/28/25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12/28/25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12/28/25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12/28/25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sareensanjeev/how-do-i-grow-spiritually-f94c36efde9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mentoringproject.com/zh/what-is-spiritual-growth-and-how-does-the-bible-define-i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ity.club/lists/suggestions/Spiritual-Growth-Plan-Chart/" TargetMode="External"/><Relationship Id="rId7" Type="http://schemas.openxmlformats.org/officeDocument/2006/relationships/hyperlink" Target="https://www.compellingtruth.org/spiritual-growth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hyperlink" Target="https://www.womenofprayer.info/post/what-is-spiritual-growth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moncentral.com/sermons/journey-to-spiritual-growth-sermon-on-discipleship-20000488" TargetMode="External"/><Relationship Id="rId7" Type="http://schemas.openxmlformats.org/officeDocument/2006/relationships/hyperlink" Target="https://ar.inspiredpencil.com/pictures-2023/spiritual-growth-quote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robertgriffith.net/growing-in-christ-4-stages-of-spiritual-growth/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suny-mcc-ltnutrition/chapter/2-2-why-nutrition-is-critical-for-health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llingtruth.org/spiritual-growth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amonyounis.blogspot.com/2025/12/the-four-stages-of-spiritual-growth.html" TargetMode="External"/><Relationship Id="rId7" Type="http://schemas.openxmlformats.org/officeDocument/2006/relationships/hyperlink" Target="https://catalystagape.org/sermon/spiritual-maturity-is-transformation-walking-the-journey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s://www.thestandingchurch.com/spiritual-growth-gods-design-for-the-believer/" TargetMode="Externa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tquestions.org/spiritual-growth.html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ctivated.org/en/magazine/introductory-course/activated-basic-course-5-live-your-faith/spiritual-growth/" TargetMode="Externa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asonedfaithblog.com/what-is-spiritual-growth-and-development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.inspiredpencil.com/pictures-2023/spiritual-growth-quotes" TargetMode="Externa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callifelessons.com/cultivating-the-fruits-of-the-spirit-a-guide-to-spiritual-growth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piritencourage.com/spiritualgrowth/spiritual-growth-2022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nsweredfaith.com/examples-spiritual-growth/" TargetMode="Externa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odacioustchr-religiousity.blogspot.com/2023/03/spiritual-growth.html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ffeewithstarla.com/4-steps-to-spiritual-growth-that-every-christian-should-know/" TargetMode="Externa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offeewithstarla.com/4-steps-to-spiritual-growth-that-every-christian-should-know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ity.club/lists/suggestions/Spiritual-Growth-Plan-Chart/" TargetMode="Externa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605" y="1553746"/>
            <a:ext cx="9602789" cy="2667000"/>
          </a:xfrm>
        </p:spPr>
        <p:txBody>
          <a:bodyPr/>
          <a:lstStyle/>
          <a:p>
            <a:r>
              <a:rPr lang="en-US" dirty="0"/>
              <a:t>Jesus Saves Mission </a:t>
            </a:r>
            <a:br>
              <a:rPr lang="en-US" dirty="0"/>
            </a:br>
            <a:r>
              <a:rPr lang="en-US" dirty="0"/>
              <a:t>Baptismal Class</a:t>
            </a:r>
            <a:br>
              <a:rPr lang="en-US" dirty="0"/>
            </a:br>
            <a:r>
              <a:rPr lang="en-US" dirty="0"/>
              <a:t>Lesson 3</a:t>
            </a:r>
          </a:p>
        </p:txBody>
      </p:sp>
    </p:spTree>
    <p:extLst>
      <p:ext uri="{BB962C8B-B14F-4D97-AF65-F5344CB8AC3E}">
        <p14:creationId xmlns:p14="http://schemas.microsoft.com/office/powerpoint/2010/main" val="61818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9F4E-C9A7-B643-8023-99F13BB8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hand watering a plant&#10;&#10;AI-generated content may be incorrect.">
            <a:extLst>
              <a:ext uri="{FF2B5EF4-FFF2-40B4-BE49-F238E27FC236}">
                <a16:creationId xmlns:a16="http://schemas.microsoft.com/office/drawing/2014/main" id="{2D930DFB-1BE1-CA6C-C8FA-CA4269D1F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855388" cy="6858000"/>
          </a:xfrm>
        </p:spPr>
      </p:pic>
    </p:spTree>
    <p:extLst>
      <p:ext uri="{BB962C8B-B14F-4D97-AF65-F5344CB8AC3E}">
        <p14:creationId xmlns:p14="http://schemas.microsoft.com/office/powerpoint/2010/main" val="250515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ADFC-7276-0C62-6B65-00E4837AF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9697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Lesson 3 : Spiritual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B4134-2A2C-2719-D160-4047CDA90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77" y="994082"/>
            <a:ext cx="10907486" cy="506708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Objectives :</a:t>
            </a:r>
          </a:p>
          <a:p>
            <a:pPr marL="45720" indent="0">
              <a:buNone/>
            </a:pPr>
            <a:r>
              <a:rPr lang="en-US" sz="2800" b="1" dirty="0">
                <a:highlight>
                  <a:srgbClr val="FFFF00"/>
                </a:highlight>
              </a:rPr>
              <a:t>Salvation</a:t>
            </a:r>
            <a:r>
              <a:rPr lang="en-US" sz="2800" dirty="0"/>
              <a:t> is the beginning of a new (and transformed) life.</a:t>
            </a:r>
          </a:p>
          <a:p>
            <a:pPr marL="45720" indent="0">
              <a:buNone/>
            </a:pPr>
            <a:r>
              <a:rPr lang="en-US" sz="2800" b="1" dirty="0">
                <a:highlight>
                  <a:srgbClr val="FFFF00"/>
                </a:highlight>
              </a:rPr>
              <a:t>Baptism</a:t>
            </a:r>
            <a:r>
              <a:rPr lang="en-US" sz="2800" dirty="0"/>
              <a:t> is the public declaration of that new life.</a:t>
            </a:r>
          </a:p>
          <a:p>
            <a:pPr marL="45720" indent="0">
              <a:buNone/>
            </a:pPr>
            <a:r>
              <a:rPr lang="en-US" sz="2800" dirty="0"/>
              <a:t>Like a new-born baby, a believer needs to </a:t>
            </a:r>
            <a:r>
              <a:rPr lang="en-US" sz="2800" b="1" dirty="0">
                <a:highlight>
                  <a:srgbClr val="FFFF00"/>
                </a:highlight>
              </a:rPr>
              <a:t>grow spiritually</a:t>
            </a:r>
            <a:r>
              <a:rPr lang="en-US" sz="2800" dirty="0"/>
              <a:t>.</a:t>
            </a:r>
          </a:p>
          <a:p>
            <a:r>
              <a:rPr lang="en-US" sz="2800" dirty="0"/>
              <a:t>Understand the </a:t>
            </a:r>
            <a:r>
              <a:rPr lang="en-US" sz="2800" b="1" dirty="0">
                <a:highlight>
                  <a:srgbClr val="00FF00"/>
                </a:highlight>
              </a:rPr>
              <a:t>importance of growing spiritually</a:t>
            </a:r>
          </a:p>
          <a:p>
            <a:r>
              <a:rPr lang="en-US" sz="2800" dirty="0"/>
              <a:t>Understand the </a:t>
            </a:r>
            <a:r>
              <a:rPr lang="en-US" sz="2800" b="1" dirty="0">
                <a:highlight>
                  <a:srgbClr val="00FF00"/>
                </a:highlight>
              </a:rPr>
              <a:t>means of spiritual growth </a:t>
            </a:r>
            <a:r>
              <a:rPr lang="en-US" sz="2800" dirty="0"/>
              <a:t>– through the Word of God, prayer, obedience, fellowship, resisting temptations and sharing the faith</a:t>
            </a:r>
          </a:p>
          <a:p>
            <a:r>
              <a:rPr lang="en-US" sz="2800" dirty="0"/>
              <a:t>Understand the </a:t>
            </a:r>
            <a:r>
              <a:rPr lang="en-US" sz="2800" b="1" dirty="0">
                <a:highlight>
                  <a:srgbClr val="00FF00"/>
                </a:highlight>
              </a:rPr>
              <a:t>role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7615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ABBC-5F33-E0F0-06A0-ABD99827C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group of seedlings growing from dirt&#10;&#10;AI-generated content may be incorrect.">
            <a:extLst>
              <a:ext uri="{FF2B5EF4-FFF2-40B4-BE49-F238E27FC236}">
                <a16:creationId xmlns:a16="http://schemas.microsoft.com/office/drawing/2014/main" id="{10EC6635-27CA-3B4E-96F3-2778988CF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03029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 descr="A poster with text and leaves on it&#10;&#10;AI-generated content may be incorrect.">
            <a:extLst>
              <a:ext uri="{FF2B5EF4-FFF2-40B4-BE49-F238E27FC236}">
                <a16:creationId xmlns:a16="http://schemas.microsoft.com/office/drawing/2014/main" id="{C0F54598-41DF-2F9B-7249-8AD381D66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5765" y="1573213"/>
            <a:ext cx="3200471" cy="4141787"/>
          </a:xfrm>
        </p:spPr>
      </p:pic>
      <p:pic>
        <p:nvPicPr>
          <p:cNvPr id="20" name="Content Placeholder 16" descr="A hand holding blocks with words&#10;&#10;AI-generated content may be incorrect.">
            <a:extLst>
              <a:ext uri="{FF2B5EF4-FFF2-40B4-BE49-F238E27FC236}">
                <a16:creationId xmlns:a16="http://schemas.microsoft.com/office/drawing/2014/main" id="{2CBCC4E9-8AD6-E171-8D11-E9F557D62D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14708"/>
          <a:stretch>
            <a:fillRect/>
          </a:stretch>
        </p:blipFill>
        <p:spPr bwMode="auto">
          <a:xfrm>
            <a:off x="0" y="0"/>
            <a:ext cx="804168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7E67FF-8AD7-2E22-F85F-01F57D6DD565}"/>
              </a:ext>
            </a:extLst>
          </p:cNvPr>
          <p:cNvSpPr/>
          <p:nvPr/>
        </p:nvSpPr>
        <p:spPr>
          <a:xfrm>
            <a:off x="0" y="0"/>
            <a:ext cx="12192000" cy="184354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1. What Is Spiritual Growth?</a:t>
            </a:r>
          </a:p>
        </p:txBody>
      </p:sp>
      <p:pic>
        <p:nvPicPr>
          <p:cNvPr id="38" name="Content Placeholder 12" descr="A child standing next to a wall&#10;&#10;AI-generated content may be incorrect.">
            <a:extLst>
              <a:ext uri="{FF2B5EF4-FFF2-40B4-BE49-F238E27FC236}">
                <a16:creationId xmlns:a16="http://schemas.microsoft.com/office/drawing/2014/main" id="{E79F97D3-7129-6C6D-6D23-331297E8DF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18919"/>
          <a:stretch>
            <a:fillRect/>
          </a:stretch>
        </p:blipFill>
        <p:spPr bwMode="auto">
          <a:xfrm>
            <a:off x="6595197" y="1843547"/>
            <a:ext cx="5598713" cy="3628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0B3C1BC-B71D-3C3E-30EB-41704A663243}"/>
              </a:ext>
            </a:extLst>
          </p:cNvPr>
          <p:cNvSpPr/>
          <p:nvPr/>
        </p:nvSpPr>
        <p:spPr>
          <a:xfrm>
            <a:off x="0" y="5471651"/>
            <a:ext cx="12192000" cy="138634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08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your first bullet point here</a:t>
            </a:r>
          </a:p>
          <a:p>
            <a:r>
              <a:rPr lang="en-US" dirty="0"/>
              <a:t>Add your second bullet point here</a:t>
            </a:r>
          </a:p>
          <a:p>
            <a:r>
              <a:rPr lang="en-US" dirty="0"/>
              <a:t>Add your third bullet point here</a:t>
            </a:r>
          </a:p>
        </p:txBody>
      </p:sp>
      <p:pic>
        <p:nvPicPr>
          <p:cNvPr id="34" name="Picture 33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39FD94AE-E0D1-F256-CFDE-6603497E4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1489"/>
          <a:stretch>
            <a:fillRect/>
          </a:stretch>
        </p:blipFill>
        <p:spPr bwMode="auto">
          <a:xfrm>
            <a:off x="-1" y="0"/>
            <a:ext cx="595834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Picture 38" descr="A tree in a field with a sunset&#10;&#10;AI-generated content may be incorrect.">
            <a:extLst>
              <a:ext uri="{FF2B5EF4-FFF2-40B4-BE49-F238E27FC236}">
                <a16:creationId xmlns:a16="http://schemas.microsoft.com/office/drawing/2014/main" id="{86855EE4-625A-81B1-4997-6C28CBD8A6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21185"/>
          <a:stretch>
            <a:fillRect/>
          </a:stretch>
        </p:blipFill>
        <p:spPr bwMode="auto">
          <a:xfrm>
            <a:off x="5959016" y="3156155"/>
            <a:ext cx="6218239" cy="37018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Content Placeholder 36" descr="A pink and blue sky with clouds and a moon&#10;&#10;AI-generated content may be incorrect.">
            <a:extLst>
              <a:ext uri="{FF2B5EF4-FFF2-40B4-BE49-F238E27FC236}">
                <a16:creationId xmlns:a16="http://schemas.microsoft.com/office/drawing/2014/main" id="{7549F541-7022-A13E-0B4D-E86EAC96CF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18525" b="33479"/>
          <a:stretch>
            <a:fillRect/>
          </a:stretch>
        </p:blipFill>
        <p:spPr bwMode="auto">
          <a:xfrm>
            <a:off x="5958965" y="-1"/>
            <a:ext cx="6233036" cy="3156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E8E5-ACA3-8829-462A-600DDA09E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Spiritual Growth Is A Journey</a:t>
            </a:r>
          </a:p>
        </p:txBody>
      </p:sp>
      <p:sp>
        <p:nvSpPr>
          <p:cNvPr id="101" name="Content Placeholder 100">
            <a:extLst>
              <a:ext uri="{FF2B5EF4-FFF2-40B4-BE49-F238E27FC236}">
                <a16:creationId xmlns:a16="http://schemas.microsoft.com/office/drawing/2014/main" id="{6507250F-FBA2-9566-CE5F-157CC496B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89" y="1572768"/>
            <a:ext cx="4885936" cy="3648161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This journey brings us to a </a:t>
            </a:r>
            <a:r>
              <a:rPr lang="en-US" sz="2800" b="1" dirty="0">
                <a:solidFill>
                  <a:srgbClr val="FF0000"/>
                </a:solidFill>
              </a:rPr>
              <a:t>closer and stronger relationship with Jesus</a:t>
            </a:r>
            <a:r>
              <a:rPr lang="en-US" sz="2800" b="1" dirty="0"/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becoming more like Him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/>
              <a:t>What does it mean to grow as a Christian?</a:t>
            </a:r>
          </a:p>
          <a:p>
            <a:pPr algn="just"/>
            <a:r>
              <a:rPr lang="en-US" sz="2800" dirty="0"/>
              <a:t>What has helped your faith grow so far?</a:t>
            </a:r>
          </a:p>
        </p:txBody>
      </p:sp>
      <p:pic>
        <p:nvPicPr>
          <p:cNvPr id="102" name="Content Placeholder 92" descr="A group of children's body shapes&#10;&#10;AI-generated content may be incorrect.">
            <a:extLst>
              <a:ext uri="{FF2B5EF4-FFF2-40B4-BE49-F238E27FC236}">
                <a16:creationId xmlns:a16="http://schemas.microsoft.com/office/drawing/2014/main" id="{4DFCF8EB-2750-4376-A17E-73AA065A2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56787" y="1572768"/>
            <a:ext cx="5731510" cy="41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6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3A5F-CF2F-7CCF-926B-D1FBBBD7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/>
              <a:t>1. What Is Spiritual Growth?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33EBA-283D-6903-1C90-C83EB2DA4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1572768"/>
            <a:ext cx="9509760" cy="4518316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Spiritual growth is the </a:t>
            </a:r>
            <a:r>
              <a:rPr lang="en-US" sz="2800" b="1" dirty="0">
                <a:solidFill>
                  <a:srgbClr val="FF0000"/>
                </a:solidFill>
              </a:rPr>
              <a:t>ongoing process</a:t>
            </a:r>
            <a:r>
              <a:rPr lang="en-US" sz="2800" dirty="0"/>
              <a:t> of becoming </a:t>
            </a:r>
            <a:r>
              <a:rPr lang="en-US" sz="2800" b="1" dirty="0">
                <a:highlight>
                  <a:srgbClr val="FFFF00"/>
                </a:highlight>
              </a:rPr>
              <a:t>more like Jesus Christ </a:t>
            </a:r>
            <a:r>
              <a:rPr lang="en-US" sz="2800" dirty="0"/>
              <a:t>through the work of the Holy Spirit, obedience to God’s Word, and having active faith.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2 Peter 3:18 </a:t>
            </a:r>
            <a:r>
              <a:rPr lang="en-SG" sz="2800" dirty="0"/>
              <a:t>“But </a:t>
            </a:r>
            <a:r>
              <a:rPr lang="en-SG" sz="2800" b="1" dirty="0">
                <a:solidFill>
                  <a:srgbClr val="FF0000"/>
                </a:solidFill>
              </a:rPr>
              <a:t>grow </a:t>
            </a:r>
            <a:r>
              <a:rPr lang="en-SG" sz="2800" dirty="0"/>
              <a:t>in grace, and </a:t>
            </a:r>
            <a:r>
              <a:rPr lang="en-SG" sz="2800" i="1" dirty="0"/>
              <a:t>in</a:t>
            </a:r>
            <a:r>
              <a:rPr lang="en-SG" sz="2800" dirty="0"/>
              <a:t> the knowledge of our Lord and Saviour Jesus Christ. To him </a:t>
            </a:r>
            <a:r>
              <a:rPr lang="en-SG" sz="2800" i="1" dirty="0"/>
              <a:t>be</a:t>
            </a:r>
            <a:r>
              <a:rPr lang="en-SG" sz="2800" dirty="0"/>
              <a:t> glory both now and for ever. Amen.”</a:t>
            </a:r>
          </a:p>
          <a:p>
            <a:pPr algn="just"/>
            <a:r>
              <a:rPr lang="en-SG" sz="2800" b="1" dirty="0">
                <a:solidFill>
                  <a:srgbClr val="FF0000"/>
                </a:solidFill>
              </a:rPr>
              <a:t>Romans 12:2 </a:t>
            </a:r>
            <a:r>
              <a:rPr lang="en-SG" sz="2800" dirty="0"/>
              <a:t>“And be not conformed to this world: but be ye </a:t>
            </a:r>
            <a:r>
              <a:rPr lang="en-SG" sz="2800" b="1" dirty="0">
                <a:solidFill>
                  <a:srgbClr val="FF0000"/>
                </a:solidFill>
              </a:rPr>
              <a:t>transformed</a:t>
            </a:r>
            <a:r>
              <a:rPr lang="en-SG" sz="2800" dirty="0"/>
              <a:t> by the renewing of your mind, that ye may prove what </a:t>
            </a:r>
            <a:r>
              <a:rPr lang="en-SG" sz="2800" i="1" dirty="0"/>
              <a:t>is</a:t>
            </a:r>
            <a:r>
              <a:rPr lang="en-SG" sz="2800" dirty="0"/>
              <a:t> that good, and acceptable, and perfect, will of God.”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716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95D6A-45DC-ACA3-E1FA-A7400F1A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E92B4-A0C2-40F2-0656-8C64E982A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12" descr="A child standing next to a wall&#10;&#10;AI-generated content may be incorrect.">
            <a:extLst>
              <a:ext uri="{FF2B5EF4-FFF2-40B4-BE49-F238E27FC236}">
                <a16:creationId xmlns:a16="http://schemas.microsoft.com/office/drawing/2014/main" id="{E79F97D3-7129-6C6D-6D23-331297E8DF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8919"/>
          <a:stretch>
            <a:fillRect/>
          </a:stretch>
        </p:blipFill>
        <p:spPr bwMode="auto">
          <a:xfrm>
            <a:off x="0" y="-1"/>
            <a:ext cx="12192000" cy="68883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154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F733-2140-1EEA-68B2-493A7724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639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2. Why Is Spiritual Growth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79883-B8B1-4ADB-1158-2577366A7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2" y="997584"/>
            <a:ext cx="11031794" cy="5403514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solidFill>
                  <a:srgbClr val="FF0000"/>
                </a:solidFill>
              </a:rPr>
              <a:t>Evidence of true faith </a:t>
            </a:r>
            <a:r>
              <a:rPr lang="en-US" sz="2800" dirty="0"/>
              <a:t>– We grow because we are alive in Christ.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Helps us overcome sin and temptation</a:t>
            </a:r>
            <a:r>
              <a:rPr lang="en-US" sz="2800" dirty="0"/>
              <a:t> – Growth strengthens spiritual muscles.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Brings glory to God </a:t>
            </a:r>
            <a:r>
              <a:rPr lang="en-US" sz="2800" dirty="0"/>
              <a:t>– Our changed life points others to Christ.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Prepares us for service and fruitfulness</a:t>
            </a:r>
            <a:r>
              <a:rPr lang="en-US" sz="2800" dirty="0"/>
              <a:t>.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John 15:5 </a:t>
            </a:r>
            <a:r>
              <a:rPr lang="en-SG" sz="2800" dirty="0"/>
              <a:t>“I am the vine, ye </a:t>
            </a:r>
            <a:r>
              <a:rPr lang="en-SG" sz="2800" i="1" dirty="0"/>
              <a:t>are</a:t>
            </a:r>
            <a:r>
              <a:rPr lang="en-SG" sz="2800" dirty="0"/>
              <a:t> the branches: He that </a:t>
            </a:r>
            <a:r>
              <a:rPr lang="en-SG" sz="2800" dirty="0" err="1"/>
              <a:t>abideth</a:t>
            </a:r>
            <a:r>
              <a:rPr lang="en-SG" sz="2800" dirty="0"/>
              <a:t> in me, and I in him, the same bringeth forth much fruit: for without me ye can do nothing.”</a:t>
            </a:r>
            <a:r>
              <a:rPr lang="en-US" sz="2800" dirty="0"/>
              <a:t> 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Philippians 1:6 </a:t>
            </a:r>
            <a:r>
              <a:rPr lang="en-SG" sz="2800" dirty="0"/>
              <a:t>“Being confident of this very thing, that he which hath begun a good work in you will </a:t>
            </a:r>
            <a:r>
              <a:rPr lang="en-SG" sz="2800" b="1" dirty="0">
                <a:solidFill>
                  <a:srgbClr val="FF0000"/>
                </a:solidFill>
              </a:rPr>
              <a:t>perform</a:t>
            </a:r>
            <a:r>
              <a:rPr lang="en-SG" sz="2800" dirty="0"/>
              <a:t> </a:t>
            </a:r>
            <a:r>
              <a:rPr lang="en-SG" sz="2800" i="1" dirty="0"/>
              <a:t>it</a:t>
            </a:r>
            <a:r>
              <a:rPr lang="en-SG" sz="2800" dirty="0"/>
              <a:t> until the day of Jesus Christ:”</a:t>
            </a:r>
            <a:endParaRPr lang="en-US" sz="2800" dirty="0"/>
          </a:p>
          <a:p>
            <a:pPr marL="4572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801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erson walking up the stairs&#10;&#10;AI-generated content may be incorrect.">
            <a:extLst>
              <a:ext uri="{FF2B5EF4-FFF2-40B4-BE49-F238E27FC236}">
                <a16:creationId xmlns:a16="http://schemas.microsoft.com/office/drawing/2014/main" id="{9BB71546-213B-46FB-48AA-16C08BA92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Content Placeholder 4" descr="A hand watering a plant&#10;&#10;AI-generated content may be incorrect.">
            <a:extLst>
              <a:ext uri="{FF2B5EF4-FFF2-40B4-BE49-F238E27FC236}">
                <a16:creationId xmlns:a16="http://schemas.microsoft.com/office/drawing/2014/main" id="{57B69548-6287-3944-5829-C6904BEB8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58000" y="2816942"/>
            <a:ext cx="5349314" cy="4041058"/>
          </a:xfrm>
          <a:prstGeom prst="rect">
            <a:avLst/>
          </a:prstGeom>
        </p:spPr>
      </p:pic>
      <p:pic>
        <p:nvPicPr>
          <p:cNvPr id="6" name="Content Placeholder 48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4126CAED-2977-6917-0A36-4CDAD14CE3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b="47936"/>
          <a:stretch>
            <a:fillRect/>
          </a:stretch>
        </p:blipFill>
        <p:spPr bwMode="auto">
          <a:xfrm>
            <a:off x="6858000" y="0"/>
            <a:ext cx="5334000" cy="2816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49F5-AFC5-8937-8DDF-DDEBB733E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91" y="412659"/>
            <a:ext cx="7463667" cy="54598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3. How Do We Grow Spiritually?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8F698-C0DD-5593-D2C4-88062679B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100819"/>
            <a:ext cx="11444748" cy="5889916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2400" dirty="0"/>
              <a:t>Here are 4 main practices :</a:t>
            </a:r>
          </a:p>
          <a:p>
            <a:pPr marL="502920" indent="-457200" algn="just">
              <a:buAutoNum type="alphaUcPeriod"/>
            </a:pPr>
            <a:r>
              <a:rPr lang="en-US" sz="2400" b="1" dirty="0">
                <a:highlight>
                  <a:srgbClr val="FFFF00"/>
                </a:highlight>
              </a:rPr>
              <a:t>Read and Obey God’s Word</a:t>
            </a:r>
          </a:p>
          <a:p>
            <a:pPr algn="just"/>
            <a:r>
              <a:rPr lang="en-US" sz="2400" dirty="0"/>
              <a:t>The Bible is spiritual food.</a:t>
            </a:r>
          </a:p>
          <a:p>
            <a:pPr algn="just"/>
            <a:r>
              <a:rPr lang="en-US" sz="2400" dirty="0"/>
              <a:t>Reading it daily feeds your soul.</a:t>
            </a:r>
          </a:p>
          <a:p>
            <a:pPr algn="just"/>
            <a:r>
              <a:rPr lang="en-US" sz="2400" dirty="0"/>
              <a:t>Obedience to the Word brings maturity.</a:t>
            </a:r>
          </a:p>
          <a:p>
            <a:pPr marL="45720" indent="0" algn="just">
              <a:buNone/>
            </a:pPr>
            <a:r>
              <a:rPr lang="en-US" sz="2400" b="1" dirty="0">
                <a:solidFill>
                  <a:srgbClr val="FF0000"/>
                </a:solidFill>
              </a:rPr>
              <a:t>   1 Peter 2:2 </a:t>
            </a:r>
            <a:r>
              <a:rPr lang="en-SG" sz="2400" dirty="0"/>
              <a:t>“As newborn babes, desire </a:t>
            </a:r>
          </a:p>
          <a:p>
            <a:pPr marL="45720" indent="0" algn="just">
              <a:buNone/>
            </a:pPr>
            <a:r>
              <a:rPr lang="en-SG" sz="2400" dirty="0"/>
              <a:t>   the </a:t>
            </a:r>
            <a:r>
              <a:rPr lang="en-SG" sz="2400" b="1" dirty="0">
                <a:solidFill>
                  <a:srgbClr val="FF0000"/>
                </a:solidFill>
              </a:rPr>
              <a:t>sincere milk of the word</a:t>
            </a:r>
            <a:r>
              <a:rPr lang="en-SG" sz="2400" dirty="0"/>
              <a:t>, </a:t>
            </a:r>
          </a:p>
          <a:p>
            <a:pPr marL="45720" indent="0" algn="just">
              <a:buNone/>
            </a:pPr>
            <a:r>
              <a:rPr lang="en-SG" sz="2400" dirty="0"/>
              <a:t>   that ye may grow thereby:”</a:t>
            </a:r>
          </a:p>
          <a:p>
            <a:pPr algn="just"/>
            <a:r>
              <a:rPr lang="en-SG" sz="2400" dirty="0"/>
              <a:t>Study the Bible </a:t>
            </a:r>
            <a:r>
              <a:rPr lang="en-SG" sz="2400" b="1" dirty="0">
                <a:highlight>
                  <a:srgbClr val="FFFF00"/>
                </a:highlight>
              </a:rPr>
              <a:t>daily, regularly, systematically </a:t>
            </a:r>
            <a:r>
              <a:rPr lang="en-SG" sz="2400" b="1" dirty="0">
                <a:solidFill>
                  <a:srgbClr val="FF0000"/>
                </a:solidFill>
              </a:rPr>
              <a:t>NOT</a:t>
            </a:r>
          </a:p>
          <a:p>
            <a:pPr marL="45720" indent="0" algn="just">
              <a:buNone/>
            </a:pPr>
            <a:r>
              <a:rPr lang="en-US" sz="2400" dirty="0"/>
              <a:t>   </a:t>
            </a:r>
            <a:r>
              <a:rPr lang="en-US" sz="2400" b="1" dirty="0">
                <a:highlight>
                  <a:srgbClr val="FFFF00"/>
                </a:highlight>
              </a:rPr>
              <a:t>randomly, selectively</a:t>
            </a:r>
            <a:r>
              <a:rPr lang="en-US" sz="2400" b="1" dirty="0"/>
              <a:t> BUT </a:t>
            </a:r>
            <a:r>
              <a:rPr lang="en-US" sz="2400" b="1" dirty="0">
                <a:highlight>
                  <a:srgbClr val="FFFF00"/>
                </a:highlight>
              </a:rPr>
              <a:t>entirely</a:t>
            </a:r>
            <a:r>
              <a:rPr lang="en-US" sz="2400" dirty="0"/>
              <a:t>.</a:t>
            </a:r>
          </a:p>
        </p:txBody>
      </p:sp>
      <p:pic>
        <p:nvPicPr>
          <p:cNvPr id="4" name="Picture 3" descr="A child holding a book&#10;&#10;AI-generated content may be incorrect.">
            <a:extLst>
              <a:ext uri="{FF2B5EF4-FFF2-40B4-BE49-F238E27FC236}">
                <a16:creationId xmlns:a16="http://schemas.microsoft.com/office/drawing/2014/main" id="{4F27F974-FEE2-1193-8125-410247A91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39315" y="0"/>
            <a:ext cx="3652685" cy="4000500"/>
          </a:xfrm>
          <a:prstGeom prst="rect">
            <a:avLst/>
          </a:prstGeom>
        </p:spPr>
      </p:pic>
      <p:pic>
        <p:nvPicPr>
          <p:cNvPr id="5" name="Content Placeholder 76" descr="A person holding a pen and a book&#10;&#10;AI-generated content may be incorrect.">
            <a:extLst>
              <a:ext uri="{FF2B5EF4-FFF2-40B4-BE49-F238E27FC236}">
                <a16:creationId xmlns:a16="http://schemas.microsoft.com/office/drawing/2014/main" id="{C03F798F-A731-5DD7-E5FE-6F1EA624D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39316" y="3560076"/>
            <a:ext cx="3652684" cy="32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3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603B-9029-B32A-2ED3-9E18EB452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0497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3. How Do We Grow Spiritually?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CBBB7-36EC-8E3E-A0BD-CEF5F5D64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70" y="1086072"/>
            <a:ext cx="6976972" cy="414223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dirty="0">
                <a:highlight>
                  <a:srgbClr val="FFFF00"/>
                </a:highlight>
              </a:rPr>
              <a:t>B. Pray Daily &amp; Regularly</a:t>
            </a:r>
          </a:p>
          <a:p>
            <a:r>
              <a:rPr lang="en-US" sz="2800" dirty="0"/>
              <a:t>Prayer is conversation with God.</a:t>
            </a:r>
          </a:p>
          <a:p>
            <a:r>
              <a:rPr lang="en-US" sz="2800" dirty="0"/>
              <a:t>Prayer includes praise, confession, </a:t>
            </a:r>
          </a:p>
          <a:p>
            <a:pPr marL="45720" indent="0">
              <a:buNone/>
            </a:pPr>
            <a:r>
              <a:rPr lang="en-US" sz="2800" dirty="0"/>
              <a:t>   thanksgiving &amp; requests.</a:t>
            </a:r>
          </a:p>
          <a:p>
            <a:r>
              <a:rPr lang="en-US" sz="2800" dirty="0"/>
              <a:t>Prayer builds intimacy with God.</a:t>
            </a:r>
          </a:p>
          <a:p>
            <a:pPr marL="4572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  1 Thess 5:17  </a:t>
            </a:r>
            <a:r>
              <a:rPr lang="en-US" sz="2800" dirty="0"/>
              <a:t>“Pray </a:t>
            </a:r>
            <a:r>
              <a:rPr lang="en-US" sz="2800" b="1" dirty="0">
                <a:highlight>
                  <a:srgbClr val="FFFF00"/>
                </a:highlight>
              </a:rPr>
              <a:t>without ceasing</a:t>
            </a:r>
            <a:r>
              <a:rPr lang="en-US" sz="2800" dirty="0"/>
              <a:t>.”</a:t>
            </a:r>
          </a:p>
        </p:txBody>
      </p:sp>
      <p:pic>
        <p:nvPicPr>
          <p:cNvPr id="4" name="Picture 3" descr="A person praying with her hands folded in prayer&#10;&#10;AI-generated content may be incorrect.">
            <a:extLst>
              <a:ext uri="{FF2B5EF4-FFF2-40B4-BE49-F238E27FC236}">
                <a16:creationId xmlns:a16="http://schemas.microsoft.com/office/drawing/2014/main" id="{F988A770-05AF-19B6-E1FA-3E5A4E700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84780" y="1086072"/>
            <a:ext cx="4468592" cy="3045543"/>
          </a:xfrm>
          <a:prstGeom prst="rect">
            <a:avLst/>
          </a:prstGeom>
        </p:spPr>
      </p:pic>
      <p:pic>
        <p:nvPicPr>
          <p:cNvPr id="5" name="Content Placeholder 16" descr="A pink and yellow background with black text&#10;&#10;AI-generated content may be incorrect.">
            <a:extLst>
              <a:ext uri="{FF2B5EF4-FFF2-40B4-BE49-F238E27FC236}">
                <a16:creationId xmlns:a16="http://schemas.microsoft.com/office/drawing/2014/main" id="{FBFC40F6-4ED2-E808-9DBF-979F720C54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9057" b="28924"/>
          <a:stretch>
            <a:fillRect/>
          </a:stretch>
        </p:blipFill>
        <p:spPr bwMode="auto">
          <a:xfrm>
            <a:off x="7284780" y="4151344"/>
            <a:ext cx="4468592" cy="2441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79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931F-BB8D-4876-0893-4360E308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34476"/>
          </a:xfrm>
        </p:spPr>
        <p:txBody>
          <a:bodyPr/>
          <a:lstStyle/>
          <a:p>
            <a:pPr algn="ctr"/>
            <a:r>
              <a:rPr lang="en-US" b="1" dirty="0"/>
              <a:t>3. How Do We Grow Spiritually?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34B80-6937-8855-3255-C4CAB0B13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98" y="938291"/>
            <a:ext cx="11696454" cy="634741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200" b="1" dirty="0">
                <a:highlight>
                  <a:srgbClr val="FFFF00"/>
                </a:highlight>
              </a:rPr>
              <a:t>C. Walk In The Spirit</a:t>
            </a:r>
          </a:p>
          <a:p>
            <a:r>
              <a:rPr lang="en-US" sz="2400" dirty="0"/>
              <a:t>Depend on the Holy Spirit daily.</a:t>
            </a:r>
          </a:p>
          <a:p>
            <a:r>
              <a:rPr lang="en-US" sz="2400" dirty="0"/>
              <a:t>Ask for strength, wisdom, conviction &amp; guidance</a:t>
            </a:r>
          </a:p>
          <a:p>
            <a:pPr marL="45720" indent="0">
              <a:buNone/>
            </a:pPr>
            <a:r>
              <a:rPr lang="en-US" sz="2400" dirty="0"/>
              <a:t>   </a:t>
            </a:r>
            <a:r>
              <a:rPr lang="en-US" sz="2400" b="1" dirty="0">
                <a:solidFill>
                  <a:srgbClr val="FF0000"/>
                </a:solidFill>
              </a:rPr>
              <a:t>Galatians 5:16 </a:t>
            </a:r>
            <a:r>
              <a:rPr lang="en-SG" sz="2400" dirty="0"/>
              <a:t>“</a:t>
            </a:r>
            <a:r>
              <a:rPr lang="en-SG" sz="2400" i="1" dirty="0"/>
              <a:t>This</a:t>
            </a:r>
            <a:r>
              <a:rPr lang="en-SG" sz="2400" dirty="0"/>
              <a:t> I say then, Walk in the</a:t>
            </a:r>
          </a:p>
          <a:p>
            <a:pPr marL="45720" indent="0">
              <a:buNone/>
            </a:pPr>
            <a:r>
              <a:rPr lang="en-SG" sz="2400" dirty="0"/>
              <a:t>    Spirit, and ye shall not fulfil the lust of the</a:t>
            </a:r>
          </a:p>
          <a:p>
            <a:pPr marL="45720" indent="0">
              <a:buNone/>
            </a:pPr>
            <a:r>
              <a:rPr lang="en-SG" sz="2400" dirty="0"/>
              <a:t>    flesh.”</a:t>
            </a:r>
          </a:p>
          <a:p>
            <a:r>
              <a:rPr lang="en-SG" sz="2400" dirty="0"/>
              <a:t>Grow in the fruit of the Spirit is a sign of</a:t>
            </a:r>
          </a:p>
          <a:p>
            <a:pPr marL="45720" indent="0">
              <a:buNone/>
            </a:pPr>
            <a:r>
              <a:rPr lang="en-SG" sz="2400" dirty="0"/>
              <a:t>    spiritual maturity.</a:t>
            </a:r>
          </a:p>
          <a:p>
            <a:pPr marL="45720" indent="0">
              <a:buNone/>
            </a:pPr>
            <a:r>
              <a:rPr lang="en-SG" sz="2400" dirty="0"/>
              <a:t>   </a:t>
            </a:r>
            <a:r>
              <a:rPr lang="en-SG" sz="2400" b="1" dirty="0">
                <a:solidFill>
                  <a:srgbClr val="FF0000"/>
                </a:solidFill>
              </a:rPr>
              <a:t>Galatians 5:22-23 </a:t>
            </a:r>
            <a:r>
              <a:rPr lang="en-SG" sz="2400" dirty="0"/>
              <a:t>“But the fruit of the Spirit is love, joy, peace, longsuffering,</a:t>
            </a:r>
          </a:p>
          <a:p>
            <a:pPr marL="45720" indent="0">
              <a:buNone/>
            </a:pPr>
            <a:r>
              <a:rPr lang="en-SG" sz="2400" dirty="0"/>
              <a:t>   gentleness, goodness, faith, meekness, temperance: against such there is no law.”</a:t>
            </a:r>
            <a:endParaRPr lang="en-US" sz="2400" dirty="0"/>
          </a:p>
        </p:txBody>
      </p:sp>
      <p:pic>
        <p:nvPicPr>
          <p:cNvPr id="4" name="Content Placeholder 40" descr="A group of colorful logos&#10;&#10;AI-generated content may be incorrect.">
            <a:extLst>
              <a:ext uri="{FF2B5EF4-FFF2-40B4-BE49-F238E27FC236}">
                <a16:creationId xmlns:a16="http://schemas.microsoft.com/office/drawing/2014/main" id="{1B23A22E-D1F3-0FB0-A722-8D9B89803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70954" y="1109135"/>
            <a:ext cx="4921045" cy="396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3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F8FEB-7E3B-7E2B-29F1-892EA8593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132443"/>
            <a:ext cx="9509759" cy="663972"/>
          </a:xfrm>
        </p:spPr>
        <p:txBody>
          <a:bodyPr/>
          <a:lstStyle/>
          <a:p>
            <a:pPr algn="ctr"/>
            <a:r>
              <a:rPr lang="en-US" b="1" dirty="0"/>
              <a:t>3. How Do We Grow Spiritually?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68DFC-1EEA-F782-CA1C-E36BA65D2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239" y="879596"/>
            <a:ext cx="12295239" cy="611114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b="1" dirty="0">
                <a:highlight>
                  <a:srgbClr val="FFFF00"/>
                </a:highlight>
              </a:rPr>
              <a:t>D. Resist Temptations</a:t>
            </a:r>
          </a:p>
          <a:p>
            <a:r>
              <a:rPr lang="en-US" sz="2400" dirty="0"/>
              <a:t>Temptation is the </a:t>
            </a:r>
            <a:r>
              <a:rPr lang="en-US" sz="2400" b="1" dirty="0">
                <a:solidFill>
                  <a:srgbClr val="FF0000"/>
                </a:solidFill>
              </a:rPr>
              <a:t>invitation or enticement to sin </a:t>
            </a:r>
            <a:r>
              <a:rPr lang="en-US" sz="2400" dirty="0"/>
              <a:t>– to disobey God’s will.</a:t>
            </a:r>
          </a:p>
          <a:p>
            <a:r>
              <a:rPr lang="en-US" sz="2400" dirty="0"/>
              <a:t>Being tempted is </a:t>
            </a:r>
            <a:r>
              <a:rPr lang="en-US" sz="2400" b="1" dirty="0">
                <a:solidFill>
                  <a:srgbClr val="FF0000"/>
                </a:solidFill>
              </a:rPr>
              <a:t>NOT</a:t>
            </a:r>
            <a:r>
              <a:rPr lang="en-US" sz="2400" dirty="0"/>
              <a:t> sin, but </a:t>
            </a:r>
            <a:r>
              <a:rPr lang="en-US" sz="2400" b="1" dirty="0">
                <a:solidFill>
                  <a:srgbClr val="FF0000"/>
                </a:solidFill>
              </a:rPr>
              <a:t>giving in </a:t>
            </a:r>
            <a:r>
              <a:rPr lang="en-US" sz="2400" dirty="0"/>
              <a:t>to temptation is.</a:t>
            </a:r>
          </a:p>
          <a:p>
            <a:pPr marL="4572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James 1:14-15 </a:t>
            </a:r>
            <a:r>
              <a:rPr lang="en-SG" sz="2400" dirty="0"/>
              <a:t>“But every man is tempted, when he is drawn away of his own lust, and enticed. Then when lust hath conceived, it bringeth forth sin: and sin, when it is finished, bringeth forth death.”</a:t>
            </a:r>
          </a:p>
          <a:p>
            <a:r>
              <a:rPr lang="en-SG" sz="2400" dirty="0"/>
              <a:t>Temptation comes from various sources :</a:t>
            </a:r>
          </a:p>
          <a:p>
            <a:pPr marL="45720" indent="0">
              <a:buNone/>
            </a:pPr>
            <a:r>
              <a:rPr lang="en-SG" sz="2400" dirty="0"/>
              <a:t>   - Our own sinful desires (James 1:14)</a:t>
            </a:r>
          </a:p>
          <a:p>
            <a:pPr marL="45720" indent="0">
              <a:buNone/>
            </a:pPr>
            <a:r>
              <a:rPr lang="en-SG" sz="2400" dirty="0"/>
              <a:t>   - Satan, the tempter (Matthew 4:1)</a:t>
            </a:r>
          </a:p>
          <a:p>
            <a:pPr marL="45720" indent="0">
              <a:buNone/>
            </a:pPr>
            <a:r>
              <a:rPr lang="en-US" sz="2400" dirty="0"/>
              <a:t>   - The world’s influence (1 John 2:16)</a:t>
            </a:r>
          </a:p>
          <a:p>
            <a:pPr marL="45720" indent="0">
              <a:buNone/>
            </a:pPr>
            <a:r>
              <a:rPr lang="en-SG" sz="2400" dirty="0"/>
              <a:t>“For all that </a:t>
            </a:r>
            <a:r>
              <a:rPr lang="en-SG" sz="2400" i="1" dirty="0"/>
              <a:t>is</a:t>
            </a:r>
            <a:r>
              <a:rPr lang="en-SG" sz="2400" dirty="0"/>
              <a:t> in the world, the lust of the flesh, and the lust of the eyes, and the pride of life, is not of the Father, but is of the world.” </a:t>
            </a:r>
            <a:r>
              <a:rPr lang="en-SG" sz="2400" b="1" dirty="0">
                <a:solidFill>
                  <a:srgbClr val="FF0000"/>
                </a:solidFill>
              </a:rPr>
              <a:t>(1 John 2:16)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42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8219-0A85-5714-E554-1D0DE6F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9023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3. How Do We Grow Spiritually?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A03A5-9283-D8BA-CC27-812527B14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8" y="879591"/>
            <a:ext cx="12074012" cy="670108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3100" b="1" dirty="0">
                <a:highlight>
                  <a:srgbClr val="FFFF00"/>
                </a:highlight>
              </a:rPr>
              <a:t>Jesus was tempted in the wilderness  </a:t>
            </a:r>
            <a:r>
              <a:rPr lang="en-US" sz="3100" b="1" dirty="0">
                <a:solidFill>
                  <a:srgbClr val="FF0000"/>
                </a:solidFill>
              </a:rPr>
              <a:t>(Matthew 4:1-11). </a:t>
            </a:r>
            <a:r>
              <a:rPr lang="en-US" sz="3100" dirty="0"/>
              <a:t>He resisted every time by</a:t>
            </a:r>
          </a:p>
          <a:p>
            <a:pPr marL="45720" indent="0" algn="just">
              <a:buNone/>
            </a:pPr>
            <a:r>
              <a:rPr lang="en-US" sz="3100" dirty="0"/>
              <a:t>    quoting the Scripture.</a:t>
            </a:r>
          </a:p>
          <a:p>
            <a:pPr marL="45720" indent="0" algn="just">
              <a:buNone/>
            </a:pPr>
            <a:r>
              <a:rPr lang="en-SG" sz="3100" dirty="0"/>
              <a:t>   “But he answered and said, It is written, Man shall not live by bread alone, but by every word</a:t>
            </a:r>
          </a:p>
          <a:p>
            <a:pPr marL="45720" indent="0" algn="just">
              <a:buNone/>
            </a:pPr>
            <a:r>
              <a:rPr lang="en-SG" sz="3100" dirty="0"/>
              <a:t>    that </a:t>
            </a:r>
            <a:r>
              <a:rPr lang="en-SG" sz="3100" dirty="0" err="1"/>
              <a:t>proceedeth</a:t>
            </a:r>
            <a:r>
              <a:rPr lang="en-SG" sz="3100" dirty="0"/>
              <a:t> out of the mouth of God.” </a:t>
            </a:r>
            <a:r>
              <a:rPr lang="en-SG" sz="3100" b="1" dirty="0">
                <a:solidFill>
                  <a:srgbClr val="FF0000"/>
                </a:solidFill>
              </a:rPr>
              <a:t>(Matthew 4:4)</a:t>
            </a:r>
          </a:p>
          <a:p>
            <a:pPr marL="45720" indent="0" algn="just">
              <a:buNone/>
            </a:pPr>
            <a:r>
              <a:rPr lang="en-SG" sz="3100" b="1" dirty="0">
                <a:highlight>
                  <a:srgbClr val="FFFF00"/>
                </a:highlight>
              </a:rPr>
              <a:t>Key Lesson </a:t>
            </a:r>
            <a:r>
              <a:rPr lang="en-SG" sz="3100" dirty="0"/>
              <a:t>: The Word of God is a powerful </a:t>
            </a:r>
            <a:r>
              <a:rPr lang="en-SG" sz="3100" b="1" dirty="0">
                <a:solidFill>
                  <a:srgbClr val="FF0000"/>
                </a:solidFill>
              </a:rPr>
              <a:t>weapon</a:t>
            </a:r>
            <a:r>
              <a:rPr lang="en-SG" sz="3100" dirty="0"/>
              <a:t> in spiritual battle. That’s why we need</a:t>
            </a:r>
          </a:p>
          <a:p>
            <a:pPr marL="45720" indent="0" algn="just">
              <a:buNone/>
            </a:pPr>
            <a:r>
              <a:rPr lang="en-SG" sz="3100" dirty="0"/>
              <a:t>                            to study the Bible.</a:t>
            </a:r>
          </a:p>
          <a:p>
            <a:pPr algn="just"/>
            <a:r>
              <a:rPr lang="en-SG" sz="3100" b="1" dirty="0">
                <a:highlight>
                  <a:srgbClr val="FFFF00"/>
                </a:highlight>
              </a:rPr>
              <a:t>We can resist temptations through :</a:t>
            </a:r>
          </a:p>
          <a:p>
            <a:pPr marL="45720" indent="0" algn="just">
              <a:buNone/>
            </a:pPr>
            <a:r>
              <a:rPr lang="en-SG" sz="3100" dirty="0"/>
              <a:t>   - </a:t>
            </a:r>
            <a:r>
              <a:rPr lang="en-SG" sz="3100" b="1" dirty="0">
                <a:solidFill>
                  <a:srgbClr val="FF0000"/>
                </a:solidFill>
              </a:rPr>
              <a:t>Watching &amp; praying </a:t>
            </a:r>
            <a:r>
              <a:rPr lang="en-SG" sz="3100" dirty="0">
                <a:solidFill>
                  <a:schemeClr val="tx1"/>
                </a:solidFill>
              </a:rPr>
              <a:t>(Matthew 26:41)</a:t>
            </a:r>
          </a:p>
          <a:p>
            <a:pPr marL="45720" indent="0" algn="just">
              <a:buNone/>
            </a:pPr>
            <a:r>
              <a:rPr lang="en-SG" sz="3100" dirty="0"/>
              <a:t>      “Watch and pray, that ye enter not into temptation: the spirit indeed </a:t>
            </a:r>
            <a:r>
              <a:rPr lang="en-SG" sz="3100" i="1" dirty="0"/>
              <a:t>is</a:t>
            </a:r>
            <a:r>
              <a:rPr lang="en-SG" sz="3100" dirty="0"/>
              <a:t> willing, but the flesh</a:t>
            </a:r>
          </a:p>
          <a:p>
            <a:pPr marL="45720" indent="0" algn="just">
              <a:buNone/>
            </a:pPr>
            <a:r>
              <a:rPr lang="en-SG" sz="3100" dirty="0"/>
              <a:t>        is weak.” </a:t>
            </a:r>
            <a:r>
              <a:rPr lang="en-SG" sz="3100" b="1" dirty="0">
                <a:solidFill>
                  <a:srgbClr val="FF0000"/>
                </a:solidFill>
              </a:rPr>
              <a:t>(Matthew 26:41)</a:t>
            </a:r>
          </a:p>
          <a:p>
            <a:pPr marL="45720" indent="0" algn="just">
              <a:buNone/>
            </a:pPr>
            <a:r>
              <a:rPr lang="en-US" sz="3100" dirty="0"/>
              <a:t>- </a:t>
            </a:r>
            <a:r>
              <a:rPr lang="en-US" sz="3100" b="1" dirty="0">
                <a:solidFill>
                  <a:srgbClr val="FF0000"/>
                </a:solidFill>
              </a:rPr>
              <a:t>Hiding God’s Word in our heart </a:t>
            </a:r>
            <a:r>
              <a:rPr lang="en-US" sz="3100" dirty="0"/>
              <a:t>(Psalm 119:11)</a:t>
            </a:r>
          </a:p>
          <a:p>
            <a:pPr marL="45720" indent="0" algn="just">
              <a:buNone/>
            </a:pPr>
            <a:r>
              <a:rPr lang="en-SG" sz="3100" dirty="0"/>
              <a:t>     “Thy word have I hid in mine heart, that I might not sin against thee.” </a:t>
            </a:r>
            <a:r>
              <a:rPr lang="en-SG" sz="3100" b="1" dirty="0">
                <a:solidFill>
                  <a:srgbClr val="FF0000"/>
                </a:solidFill>
              </a:rPr>
              <a:t>(Psalm 119:11)</a:t>
            </a:r>
          </a:p>
          <a:p>
            <a:pPr marL="45720" indent="0">
              <a:buNone/>
            </a:pPr>
            <a:br>
              <a:rPr lang="en-SG" sz="2600" dirty="0"/>
            </a:b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6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6698-A663-4FBA-9BF2-4AE8227D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0174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3. How Do We Grow Spiritually?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9B150-1A35-FD15-46F7-449E1809E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9593"/>
            <a:ext cx="12191999" cy="7994583"/>
          </a:xfrm>
        </p:spPr>
        <p:txBody>
          <a:bodyPr>
            <a:norm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Resisting the Devil </a:t>
            </a:r>
            <a:r>
              <a:rPr lang="en-US" sz="2400" b="1" dirty="0">
                <a:solidFill>
                  <a:srgbClr val="FF0000"/>
                </a:solidFill>
              </a:rPr>
              <a:t>(James 4:7)</a:t>
            </a:r>
          </a:p>
          <a:p>
            <a:pPr marL="45720" indent="0">
              <a:buNone/>
            </a:pPr>
            <a:r>
              <a:rPr lang="en-US" sz="2400" dirty="0"/>
              <a:t>    </a:t>
            </a:r>
            <a:r>
              <a:rPr lang="en-SG" sz="2400" dirty="0"/>
              <a:t>“Submit yourselves therefore to God. Resist the devil, and he will flee from you.”</a:t>
            </a:r>
          </a:p>
          <a:p>
            <a:r>
              <a:rPr lang="en-SG" sz="2400" b="1" dirty="0">
                <a:highlight>
                  <a:srgbClr val="FFFF00"/>
                </a:highlight>
              </a:rPr>
              <a:t>Fleeing Sinful Situations </a:t>
            </a:r>
            <a:r>
              <a:rPr lang="en-SG" sz="2400" b="1" dirty="0">
                <a:solidFill>
                  <a:srgbClr val="FF0000"/>
                </a:solidFill>
              </a:rPr>
              <a:t>(2 Timothy 2:22)</a:t>
            </a:r>
          </a:p>
          <a:p>
            <a:pPr marL="45720" indent="0">
              <a:buNone/>
            </a:pPr>
            <a:r>
              <a:rPr lang="en-SG" sz="2400" dirty="0"/>
              <a:t>   “Flee also youthful lusts: but follow righteousness, faith, charity, peace, with them</a:t>
            </a:r>
          </a:p>
          <a:p>
            <a:pPr marL="45720" indent="0">
              <a:buNone/>
            </a:pPr>
            <a:r>
              <a:rPr lang="en-SG" sz="2400" dirty="0"/>
              <a:t>    that call on the Lord out of a pure heart.” </a:t>
            </a:r>
          </a:p>
          <a:p>
            <a:r>
              <a:rPr lang="en-SG" sz="2400" b="1" dirty="0">
                <a:highlight>
                  <a:srgbClr val="FFFF00"/>
                </a:highlight>
              </a:rPr>
              <a:t>Choosing The Right Company / Friends </a:t>
            </a:r>
            <a:r>
              <a:rPr lang="en-SG" sz="2400" b="1" dirty="0">
                <a:solidFill>
                  <a:srgbClr val="FF0000"/>
                </a:solidFill>
              </a:rPr>
              <a:t>(1 Cor 15:33)</a:t>
            </a:r>
          </a:p>
          <a:p>
            <a:pPr marL="45720" indent="0">
              <a:buNone/>
            </a:pPr>
            <a:r>
              <a:rPr lang="en-SG" sz="2400" dirty="0"/>
              <a:t>    “Be not deceived: evil communications corrupt good manners.” </a:t>
            </a:r>
          </a:p>
          <a:p>
            <a:r>
              <a:rPr lang="en-SG" sz="2400" b="1" dirty="0">
                <a:highlight>
                  <a:srgbClr val="FFFF00"/>
                </a:highlight>
              </a:rPr>
              <a:t>Remembering God’s Faithfulness </a:t>
            </a:r>
            <a:r>
              <a:rPr lang="en-SG" sz="2400" b="1" dirty="0">
                <a:solidFill>
                  <a:srgbClr val="FF0000"/>
                </a:solidFill>
              </a:rPr>
              <a:t>(1 Cor 10:13)</a:t>
            </a:r>
          </a:p>
          <a:p>
            <a:pPr marL="45720" indent="0">
              <a:buNone/>
            </a:pPr>
            <a:r>
              <a:rPr lang="en-SG" sz="2400" dirty="0"/>
              <a:t>      “There hath no temptation taken you but such as is common to man: but</a:t>
            </a:r>
          </a:p>
          <a:p>
            <a:pPr marL="45720" indent="0">
              <a:buNone/>
            </a:pPr>
            <a:r>
              <a:rPr lang="en-SG" sz="2400" dirty="0"/>
              <a:t>       God </a:t>
            </a:r>
            <a:r>
              <a:rPr lang="en-SG" sz="2400" i="1" dirty="0"/>
              <a:t>is</a:t>
            </a:r>
            <a:r>
              <a:rPr lang="en-SG" sz="2400" dirty="0"/>
              <a:t> faithful, who will not suffer you to be tempted above that ye are able; but</a:t>
            </a:r>
          </a:p>
          <a:p>
            <a:pPr marL="45720" indent="0">
              <a:buNone/>
            </a:pPr>
            <a:r>
              <a:rPr lang="en-SG" sz="2400" dirty="0"/>
              <a:t>       will with the temptation also make a way to escape, that ye may be able to bear </a:t>
            </a:r>
            <a:r>
              <a:rPr lang="en-SG" sz="2400" i="1" dirty="0"/>
              <a:t>it</a:t>
            </a:r>
            <a:r>
              <a:rPr lang="en-SG" sz="2400" dirty="0"/>
              <a:t>.”</a:t>
            </a:r>
            <a:br>
              <a:rPr lang="en-SG" sz="2400" dirty="0"/>
            </a:br>
            <a:endParaRPr lang="en-SG" sz="2400" dirty="0"/>
          </a:p>
          <a:p>
            <a:pPr marL="45720" indent="0">
              <a:buNone/>
            </a:pPr>
            <a:r>
              <a:rPr lang="en-SG" dirty="0"/>
              <a:t>    </a:t>
            </a:r>
            <a:br>
              <a:rPr lang="en-SG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6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8484-1A5F-0E39-B131-0FEB7AB94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565624"/>
            <a:ext cx="9509759" cy="57084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4. Discussion &amp;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ECF9D-CDBD-F8C1-B866-BBB43D30C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0" y="1406872"/>
            <a:ext cx="11534503" cy="4366914"/>
          </a:xfrm>
        </p:spPr>
        <p:txBody>
          <a:bodyPr>
            <a:normAutofit/>
          </a:bodyPr>
          <a:lstStyle/>
          <a:p>
            <a:r>
              <a:rPr lang="en-US" sz="2800" dirty="0"/>
              <a:t>Which part of spiritual growth do you feel strongest &amp; weakest in?</a:t>
            </a:r>
          </a:p>
          <a:p>
            <a:r>
              <a:rPr lang="en-US" sz="2800" dirty="0"/>
              <a:t>How has God already begun changing your heart since you believed?</a:t>
            </a:r>
          </a:p>
          <a:p>
            <a:r>
              <a:rPr lang="en-US" sz="2800" dirty="0"/>
              <a:t>What’s one habit you want to start this week to grow closer to God?</a:t>
            </a:r>
          </a:p>
          <a:p>
            <a:r>
              <a:rPr lang="en-US" sz="2800" dirty="0"/>
              <a:t>How can you prepare for temptation before it comes?</a:t>
            </a:r>
          </a:p>
          <a:p>
            <a:r>
              <a:rPr lang="en-US" sz="2800" dirty="0"/>
              <a:t>Who can you talk to for accountability and prayer support?</a:t>
            </a:r>
          </a:p>
          <a:p>
            <a:r>
              <a:rPr lang="en-US" sz="2800" dirty="0"/>
              <a:t>What makes it hard to grow spiritually?</a:t>
            </a:r>
          </a:p>
          <a:p>
            <a:r>
              <a:rPr lang="en-US" sz="2800" dirty="0"/>
              <a:t>How can you support one another?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44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flowers and text&#10;&#10;AI-generated content may be incorrect.">
            <a:extLst>
              <a:ext uri="{FF2B5EF4-FFF2-40B4-BE49-F238E27FC236}">
                <a16:creationId xmlns:a16="http://schemas.microsoft.com/office/drawing/2014/main" id="{457DA0AB-9A3E-F8F3-F4BD-629E89418B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8972"/>
          <a:stretch>
            <a:fillRect/>
          </a:stretch>
        </p:blipFill>
        <p:spPr bwMode="auto">
          <a:xfrm>
            <a:off x="0" y="0"/>
            <a:ext cx="799446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8" descr="A book with a tree growing on it&#10;&#10;AI-generated content may be incorrect.">
            <a:extLst>
              <a:ext uri="{FF2B5EF4-FFF2-40B4-BE49-F238E27FC236}">
                <a16:creationId xmlns:a16="http://schemas.microsoft.com/office/drawing/2014/main" id="{5F6111BE-EC5A-1F13-EC45-26E111A54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8054"/>
          <a:stretch>
            <a:fillRect/>
          </a:stretch>
        </p:blipFill>
        <p:spPr bwMode="auto">
          <a:xfrm>
            <a:off x="7994469" y="-1"/>
            <a:ext cx="4197531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353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list of steps to grow spiritually&#10;&#10;AI-generated content may be incorrect.">
            <a:extLst>
              <a:ext uri="{FF2B5EF4-FFF2-40B4-BE49-F238E27FC236}">
                <a16:creationId xmlns:a16="http://schemas.microsoft.com/office/drawing/2014/main" id="{E9BDAAA8-3D63-2270-587B-44886FD1D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6096001" cy="6858000"/>
          </a:xfrm>
          <a:prstGeom prst="rect">
            <a:avLst/>
          </a:prstGeom>
        </p:spPr>
      </p:pic>
      <p:pic>
        <p:nvPicPr>
          <p:cNvPr id="5" name="Content Placeholder 12" descr="A page of a book with text&#10;&#10;AI-generated content may be incorrect.">
            <a:extLst>
              <a:ext uri="{FF2B5EF4-FFF2-40B4-BE49-F238E27FC236}">
                <a16:creationId xmlns:a16="http://schemas.microsoft.com/office/drawing/2014/main" id="{6DC4499E-8A4E-F51F-2794-DDD3CEF45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5999" y="0"/>
            <a:ext cx="6096001" cy="68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1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2" descr="A page of a bible study&#10;&#10;AI-generated content may be incorrect.">
            <a:extLst>
              <a:ext uri="{FF2B5EF4-FFF2-40B4-BE49-F238E27FC236}">
                <a16:creationId xmlns:a16="http://schemas.microsoft.com/office/drawing/2014/main" id="{2C8C9AD7-2D55-4DDA-85BC-7975A52D2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Picture 4" descr="A poster with text and leaves on it&#10;&#10;AI-generated content may be incorrect.">
            <a:extLst>
              <a:ext uri="{FF2B5EF4-FFF2-40B4-BE49-F238E27FC236}">
                <a16:creationId xmlns:a16="http://schemas.microsoft.com/office/drawing/2014/main" id="{F3D51666-7551-144C-12F1-504B4A16D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44749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9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16x9</Template>
  <TotalTime>651</TotalTime>
  <Words>1213</Words>
  <Application>Microsoft Macintosh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Georgia</vt:lpstr>
      <vt:lpstr>Ocean 16x9</vt:lpstr>
      <vt:lpstr>Jesus Saves Mission  Baptismal Class Lesson 3</vt:lpstr>
      <vt:lpstr>PowerPoint Presentation</vt:lpstr>
      <vt:lpstr>Lesson 3 : Spiritual Growth</vt:lpstr>
      <vt:lpstr>PowerPoint Presentation</vt:lpstr>
      <vt:lpstr>PowerPoint Presentation</vt:lpstr>
      <vt:lpstr>Title and Content Layout with List</vt:lpstr>
      <vt:lpstr>Spiritual Growth Is A Journey</vt:lpstr>
      <vt:lpstr>1. What Is Spiritual Growth?</vt:lpstr>
      <vt:lpstr>PowerPoint Presentation</vt:lpstr>
      <vt:lpstr>2. Why Is Spiritual Growth Important?</vt:lpstr>
      <vt:lpstr>PowerPoint Presentation</vt:lpstr>
      <vt:lpstr>3. How Do We Grow Spiritually?</vt:lpstr>
      <vt:lpstr>3. How Do We Grow Spiritually?</vt:lpstr>
      <vt:lpstr>3. How Do We Grow Spiritually?</vt:lpstr>
      <vt:lpstr>3. How Do We Grow Spiritually?</vt:lpstr>
      <vt:lpstr>3. How Do We Grow Spiritually?</vt:lpstr>
      <vt:lpstr>3. How Do We Grow Spiritually?</vt:lpstr>
      <vt:lpstr>4. Discussion &amp; Reflection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Chan</dc:creator>
  <cp:lastModifiedBy>John Chan</cp:lastModifiedBy>
  <cp:revision>15</cp:revision>
  <dcterms:created xsi:type="dcterms:W3CDTF">2025-12-09T15:58:43Z</dcterms:created>
  <dcterms:modified xsi:type="dcterms:W3CDTF">2025-12-28T15:19:16Z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