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4.jpg" ContentType="image/jpeg"/>
  <Override PartName="/ppt/media/image5.jpg" ContentType="image/jpeg"/>
  <Override PartName="/ppt/media/image7.jpg" ContentType="image/jpeg"/>
  <Override PartName="/ppt/media/image8.jpg" ContentType="image/jpeg"/>
  <Override PartName="/ppt/media/image10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17.jpg" ContentType="image/jpeg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media/image25.jpg" ContentType="image/jpeg"/>
  <Override PartName="/ppt/media/image26.jpg" ContentType="image/jpeg"/>
  <Override PartName="/ppt/media/image27.jpg" ContentType="image/jpeg"/>
  <Override PartName="/ppt/media/image29.jpg" ContentType="image/jpeg"/>
  <Override PartName="/ppt/media/image32.jpg" ContentType="image/jpeg"/>
  <Override PartName="/ppt/media/image33.jpg" ContentType="image/jpeg"/>
  <Override PartName="/ppt/media/image35.jpg" ContentType="image/jpeg"/>
  <Override PartName="/ppt/media/image36.jpg" ContentType="image/jpeg"/>
  <Override PartName="/ppt/media/image37.jpg" ContentType="image/jpeg"/>
  <Override PartName="/ppt/media/image38.jpg" ContentType="image/jpeg"/>
  <Override PartName="/ppt/media/image39.jpg" ContentType="image/jpeg"/>
  <Override PartName="/ppt/media/image40.jpg" ContentType="image/jpeg"/>
  <Override PartName="/ppt/media/image43.jpg" ContentType="image/jpeg"/>
  <Override PartName="/ppt/media/image44.jpg" ContentType="image/jpeg"/>
  <Override PartName="/ppt/media/image4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32"/>
  </p:notesMasterIdLst>
  <p:handoutMasterIdLst>
    <p:handoutMasterId r:id="rId33"/>
  </p:handoutMasterIdLst>
  <p:sldIdLst>
    <p:sldId id="267" r:id="rId2"/>
    <p:sldId id="256" r:id="rId3"/>
    <p:sldId id="270" r:id="rId4"/>
    <p:sldId id="268" r:id="rId5"/>
    <p:sldId id="283" r:id="rId6"/>
    <p:sldId id="269" r:id="rId7"/>
    <p:sldId id="288" r:id="rId8"/>
    <p:sldId id="289" r:id="rId9"/>
    <p:sldId id="290" r:id="rId10"/>
    <p:sldId id="291" r:id="rId11"/>
    <p:sldId id="285" r:id="rId12"/>
    <p:sldId id="282" r:id="rId13"/>
    <p:sldId id="271" r:id="rId14"/>
    <p:sldId id="279" r:id="rId15"/>
    <p:sldId id="284" r:id="rId16"/>
    <p:sldId id="272" r:id="rId17"/>
    <p:sldId id="280" r:id="rId18"/>
    <p:sldId id="287" r:id="rId19"/>
    <p:sldId id="281" r:id="rId20"/>
    <p:sldId id="274" r:id="rId21"/>
    <p:sldId id="273" r:id="rId22"/>
    <p:sldId id="277" r:id="rId23"/>
    <p:sldId id="278" r:id="rId24"/>
    <p:sldId id="286" r:id="rId25"/>
    <p:sldId id="257" r:id="rId26"/>
    <p:sldId id="276" r:id="rId27"/>
    <p:sldId id="292" r:id="rId28"/>
    <p:sldId id="293" r:id="rId29"/>
    <p:sldId id="294" r:id="rId30"/>
    <p:sldId id="29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77" autoAdjust="0"/>
    <p:restoredTop sz="94660"/>
  </p:normalViewPr>
  <p:slideViewPr>
    <p:cSldViewPr snapToGrid="0">
      <p:cViewPr>
        <p:scale>
          <a:sx n="83" d="100"/>
          <a:sy n="83" d="100"/>
        </p:scale>
        <p:origin x="392" y="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12/8/25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12/8/25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12/8/25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12/8/25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12/8/25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12/8/25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12/8/25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12/8/25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12/8/25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12/8/25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12/8/25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12/8/25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12/8/25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hyperlink" Target="https://storage.googleapis.com/dvpimikumhkoxe/baptism-definition-origin.html" TargetMode="External"/><Relationship Id="rId3" Type="http://schemas.openxmlformats.org/officeDocument/2006/relationships/hyperlink" Target="https://slideplayer.com/slide/17465718/" TargetMode="External"/><Relationship Id="rId7" Type="http://schemas.openxmlformats.org/officeDocument/2006/relationships/hyperlink" Target="https://ar.inspiredpencil.com/pictures-2023/water-baptism" TargetMode="External"/><Relationship Id="rId12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hyperlink" Target="https://www.sogonline.org/baptism/" TargetMode="External"/><Relationship Id="rId5" Type="http://schemas.openxmlformats.org/officeDocument/2006/relationships/hyperlink" Target="https://hhchurch.com/baptism/" TargetMode="External"/><Relationship Id="rId15" Type="http://schemas.openxmlformats.org/officeDocument/2006/relationships/hyperlink" Target="https://ar.inspiredpencil.com/pictures-2023/jesus-water-baptism" TargetMode="External"/><Relationship Id="rId10" Type="http://schemas.openxmlformats.org/officeDocument/2006/relationships/image" Target="../media/image7.jpg"/><Relationship Id="rId4" Type="http://schemas.openxmlformats.org/officeDocument/2006/relationships/image" Target="../media/image4.jpg"/><Relationship Id="rId9" Type="http://schemas.openxmlformats.org/officeDocument/2006/relationships/hyperlink" Target="https://www.facebook.com/vcmicc/posts/congratulations-to-everyone-who-went-public-with-their-faith-on-sunday-water-bap/1442911105792847/" TargetMode="External"/><Relationship Id="rId1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ar.inspiredpencil.com/pictures-2023/water-baptism-in-jesus-name" TargetMode="External"/><Relationship Id="rId3" Type="http://schemas.openxmlformats.org/officeDocument/2006/relationships/hyperlink" Target="https://tiendamia.com.uy/p/amz/b0fhq45223/baptism-according-to-scripture-a-clear-short-and-unfiltered-guide" TargetMode="External"/><Relationship Id="rId7" Type="http://schemas.openxmlformats.org/officeDocument/2006/relationships/image" Target="../media/image13.jpg"/><Relationship Id="rId12" Type="http://schemas.openxmlformats.org/officeDocument/2006/relationships/hyperlink" Target="https://teologia.promo/livros-cristaos-gratis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image" Target="../media/image15.jpg"/><Relationship Id="rId5" Type="http://schemas.openxmlformats.org/officeDocument/2006/relationships/hyperlink" Target="https://www.facebook.com/ethan.conta.9/posts/1394819302252773/" TargetMode="External"/><Relationship Id="rId10" Type="http://schemas.openxmlformats.org/officeDocument/2006/relationships/hyperlink" Target="https://www.youtube.com/watch?v=xlcAp57xqps" TargetMode="External"/><Relationship Id="rId4" Type="http://schemas.openxmlformats.org/officeDocument/2006/relationships/image" Target="../media/image11.emf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ellingtruth.org/water-baptism.html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hyperlink" Target="https://www.compellingtruth.org/by-grace-through-faith.html" TargetMode="External"/><Relationship Id="rId7" Type="http://schemas.openxmlformats.org/officeDocument/2006/relationships/hyperlink" Target="https://www.lwf.org/articles/baptism-sign-of-obediece-to-christ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hyperlink" Target="https://www.dreamstime.com/bible-verses-grace-you-have-been-saved-faith-ephesians-image302957538" TargetMode="External"/><Relationship Id="rId4" Type="http://schemas.openxmlformats.org/officeDocument/2006/relationships/image" Target="../media/image18.jpg"/><Relationship Id="rId9" Type="http://schemas.openxmlformats.org/officeDocument/2006/relationships/hyperlink" Target="https://www.youtube.com/watch?v=Ckzj625sYW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F1uD1TBXdQ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0q3GBV2Asw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D8iGN1Im98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.inspiredpencil.com/pictures-2023/baptism-of-jesus-clipart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cerdotus.com/2016/01/baptism-of-lord-jesus-sets-example.html" TargetMode="External"/><Relationship Id="rId7" Type="http://schemas.openxmlformats.org/officeDocument/2006/relationships/hyperlink" Target="https://slidetodoc.com/lesson-5-water-baptism-lesson-5-water-baptism/" TargetMode="Externa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hyperlink" Target="https://www.slideserve.com/nyx/baptism" TargetMode="Externa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ellingtruth.org/water-baptism.html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urchofjesuschrist.org/study/manual/gospel-symbols/gospel-symbols-batch-4?lang=ceb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lamy.com/stock-photo-public-baptism-event-taking-place-at-ichetucknee-springs-state-park-34704024.html" TargetMode="Externa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slideshow/ccf-glc-1-book-2session-4one-step-baptism/89144661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bcbv.org/sermons/single/why-is-baptism-important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urgytools.net/2017/12/pictures-baptism-of-lord--year-a-john-baptizing-jesus-in-the-river-god-declared-himself-well-pleased..html" TargetMode="External"/><Relationship Id="rId7" Type="http://schemas.openxmlformats.org/officeDocument/2006/relationships/hyperlink" Target="https://ar.inspiredpencil.com/pictures-2023/jesus-water-baptism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://www.liturgytools.net/2016/12/pictures-baptism-of-the-lord-jesus-by-john-my-son-the-beloved-listen-to-him.html" TargetMode="External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slideshow/baptism-doctrine-of-the-bibie-what-is-baptism/274650066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einhealth.com/what-is-water-baptism/" TargetMode="Externa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z77C2sh530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erve.com/kristyr/baptism-powerpoint-ppt-presentation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UGNN4Ztjqh0" TargetMode="External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ternityrace.com/2017/05/important-of-water-immersion-baptism-in.html" TargetMode="External"/><Relationship Id="rId3" Type="http://schemas.openxmlformats.org/officeDocument/2006/relationships/hyperlink" Target="https://www.deilataylor.com/what-is-the-purpose-and-meaning-of-water-baptism/" TargetMode="External"/><Relationship Id="rId7" Type="http://schemas.openxmlformats.org/officeDocument/2006/relationships/image" Target="../media/image43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hyperlink" Target="https://www.slideshare.net/slideshow/sacrament-of-baptism-26933963/26933963" TargetMode="Externa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ofit.org/image-gallery/288582288635328342/water-baptism-its-meaning-and-purpose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hvPo-WsiGkE" TargetMode="External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wedding-wedding-ring-marriage-ring-1335649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4605" y="1553746"/>
            <a:ext cx="9602789" cy="2667000"/>
          </a:xfrm>
        </p:spPr>
        <p:txBody>
          <a:bodyPr/>
          <a:lstStyle/>
          <a:p>
            <a:r>
              <a:rPr lang="en-US" dirty="0"/>
              <a:t>Jesus Saves Mission </a:t>
            </a:r>
            <a:br>
              <a:rPr lang="en-US" dirty="0"/>
            </a:br>
            <a:r>
              <a:rPr lang="en-US" dirty="0"/>
              <a:t>Baptismal Class</a:t>
            </a:r>
            <a:br>
              <a:rPr lang="en-US" dirty="0"/>
            </a:br>
            <a:r>
              <a:rPr lang="en-US" dirty="0"/>
              <a:t>Lesson 2</a:t>
            </a:r>
          </a:p>
        </p:txBody>
      </p:sp>
    </p:spTree>
    <p:extLst>
      <p:ext uri="{BB962C8B-B14F-4D97-AF65-F5344CB8AC3E}">
        <p14:creationId xmlns:p14="http://schemas.microsoft.com/office/powerpoint/2010/main" val="61818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Lesson 2 : Understanding Baptism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FE5AC2D-BE8E-352F-555A-EBF933C7D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55" y="1572768"/>
            <a:ext cx="11101589" cy="414223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US" sz="2800" b="1" dirty="0"/>
              <a:t>Objectives</a:t>
            </a:r>
          </a:p>
          <a:p>
            <a:pPr marL="45720" indent="0" algn="just">
              <a:buNone/>
            </a:pPr>
            <a:r>
              <a:rPr lang="en-US" sz="2800" dirty="0"/>
              <a:t>Baptism is one of the two main ordinances of the church. In the great commission, we are commanded to not only teach but to </a:t>
            </a:r>
            <a:r>
              <a:rPr lang="en-US" sz="2800" b="1" dirty="0">
                <a:solidFill>
                  <a:srgbClr val="FF0000"/>
                </a:solidFill>
              </a:rPr>
              <a:t>“</a:t>
            </a:r>
            <a:r>
              <a:rPr lang="en-US" sz="2800" b="1" dirty="0" err="1">
                <a:solidFill>
                  <a:srgbClr val="FF0000"/>
                </a:solidFill>
              </a:rPr>
              <a:t>baptise</a:t>
            </a:r>
            <a:r>
              <a:rPr lang="en-US" sz="2800" b="1" dirty="0">
                <a:solidFill>
                  <a:srgbClr val="FF0000"/>
                </a:solidFill>
              </a:rPr>
              <a:t>” </a:t>
            </a:r>
            <a:r>
              <a:rPr lang="en-US" sz="2800" dirty="0"/>
              <a:t>believers. It is therefore important for us to learn this subject.</a:t>
            </a:r>
          </a:p>
          <a:p>
            <a:pPr algn="just"/>
            <a:r>
              <a:rPr lang="en-US" sz="2800" dirty="0"/>
              <a:t>Understand the </a:t>
            </a:r>
            <a:r>
              <a:rPr lang="en-US" sz="2800" b="1" dirty="0">
                <a:solidFill>
                  <a:srgbClr val="FF0000"/>
                </a:solidFill>
              </a:rPr>
              <a:t>meaning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importance</a:t>
            </a:r>
            <a:r>
              <a:rPr lang="en-US" sz="2800" dirty="0"/>
              <a:t> of baptism</a:t>
            </a:r>
          </a:p>
          <a:p>
            <a:pPr algn="just"/>
            <a:r>
              <a:rPr lang="en-US" sz="2800" dirty="0"/>
              <a:t>Learn the </a:t>
            </a:r>
            <a:r>
              <a:rPr lang="en-US" sz="2800" b="1" dirty="0">
                <a:solidFill>
                  <a:srgbClr val="FF0000"/>
                </a:solidFill>
              </a:rPr>
              <a:t>biblical foundation </a:t>
            </a:r>
            <a:r>
              <a:rPr lang="en-US" sz="2800" dirty="0"/>
              <a:t>for baptism</a:t>
            </a:r>
          </a:p>
          <a:p>
            <a:pPr algn="just"/>
            <a:r>
              <a:rPr lang="en-US" sz="2800" dirty="0"/>
              <a:t>Be prepared for </a:t>
            </a:r>
            <a:r>
              <a:rPr lang="en-US" sz="2800" b="1" dirty="0">
                <a:solidFill>
                  <a:srgbClr val="FF0000"/>
                </a:solidFill>
              </a:rPr>
              <a:t>what baptism means personally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practically</a:t>
            </a:r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877E-213C-6C3B-1F24-5A506555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Have  You  Ever  Witnessed  A  Baptism?</a:t>
            </a:r>
            <a:br>
              <a:rPr lang="en-US" b="1" dirty="0"/>
            </a:br>
            <a:r>
              <a:rPr lang="en-US" b="1" dirty="0"/>
              <a:t>What  Stood  Out  To  You?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BA39A10-7E84-41F5-94E3-3DAC834C8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2947AE5-12F6-0DBD-7548-D6849EA41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28" name="Picture 27" descr="A person standing in the water&#10;&#10;AI-generated content may be incorrect.">
            <a:extLst>
              <a:ext uri="{FF2B5EF4-FFF2-40B4-BE49-F238E27FC236}">
                <a16:creationId xmlns:a16="http://schemas.microsoft.com/office/drawing/2014/main" id="{55A874D2-6B0A-0A3B-1FC4-972248DCB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4320460"/>
            <a:ext cx="3322749" cy="2564682"/>
          </a:xfrm>
          <a:prstGeom prst="rect">
            <a:avLst/>
          </a:prstGeom>
        </p:spPr>
      </p:pic>
      <p:pic>
        <p:nvPicPr>
          <p:cNvPr id="30" name="Picture 29" descr="A close-up of water&#10;&#10;AI-generated content may be incorrect.">
            <a:extLst>
              <a:ext uri="{FF2B5EF4-FFF2-40B4-BE49-F238E27FC236}">
                <a16:creationId xmlns:a16="http://schemas.microsoft.com/office/drawing/2014/main" id="{3EF67258-3D93-F20C-BCCB-81F4B065FC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0" y="1521253"/>
            <a:ext cx="3322749" cy="27992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DE58CDC-EC3B-C04A-9740-362AC5EFEC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50" name="Picture 49" descr="A person helping a person in the water&#10;&#10;AI-generated content may be incorrect.">
            <a:extLst>
              <a:ext uri="{FF2B5EF4-FFF2-40B4-BE49-F238E27FC236}">
                <a16:creationId xmlns:a16="http://schemas.microsoft.com/office/drawing/2014/main" id="{9E7C71E7-E3BC-619F-37CB-5F32853D87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850783" y="1541262"/>
            <a:ext cx="7340959" cy="5323365"/>
          </a:xfrm>
          <a:prstGeom prst="rect">
            <a:avLst/>
          </a:prstGeom>
        </p:spPr>
      </p:pic>
      <p:pic>
        <p:nvPicPr>
          <p:cNvPr id="48" name="Picture 47" descr="A group of people in white robes in water&#10;&#10;AI-generated content may be incorrect.">
            <a:extLst>
              <a:ext uri="{FF2B5EF4-FFF2-40B4-BE49-F238E27FC236}">
                <a16:creationId xmlns:a16="http://schemas.microsoft.com/office/drawing/2014/main" id="{7F3D9FC7-F612-6AAA-FCED-95FFEA8D41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322747" y="4319076"/>
            <a:ext cx="3683358" cy="2564682"/>
          </a:xfrm>
          <a:prstGeom prst="rect">
            <a:avLst/>
          </a:prstGeom>
        </p:spPr>
      </p:pic>
      <p:pic>
        <p:nvPicPr>
          <p:cNvPr id="44" name="Picture 43" descr="A painting of two people in water&#10;&#10;AI-generated content may be incorrect.">
            <a:extLst>
              <a:ext uri="{FF2B5EF4-FFF2-40B4-BE49-F238E27FC236}">
                <a16:creationId xmlns:a16="http://schemas.microsoft.com/office/drawing/2014/main" id="{E41A39AE-F892-676E-3FA8-6B85AA2895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3322749" y="1541262"/>
            <a:ext cx="3683358" cy="280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1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5EDF-A0FC-9A11-05D4-807AD0A21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book cover with blue text&#10;&#10;AI-generated content may be incorrect.">
            <a:extLst>
              <a:ext uri="{FF2B5EF4-FFF2-40B4-BE49-F238E27FC236}">
                <a16:creationId xmlns:a16="http://schemas.microsoft.com/office/drawing/2014/main" id="{B33764A8-F6DB-40CF-347D-06DA4896D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4597758" cy="6896638"/>
          </a:xfr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551E086-4562-7073-345C-B26F07177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8C204AC-9D92-BAAF-A9A6-4EA73F800F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58" name="Picture 57" descr="A close-up of a book cover&#10;&#10;AI-generated content may be incorrect.">
            <a:extLst>
              <a:ext uri="{FF2B5EF4-FFF2-40B4-BE49-F238E27FC236}">
                <a16:creationId xmlns:a16="http://schemas.microsoft.com/office/drawing/2014/main" id="{9588DF98-9593-1592-4C4A-3F88B9D0FA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597757" y="-12879"/>
            <a:ext cx="6658378" cy="3744946"/>
          </a:xfrm>
          <a:prstGeom prst="rect">
            <a:avLst/>
          </a:prstGeom>
        </p:spPr>
      </p:pic>
      <p:pic>
        <p:nvPicPr>
          <p:cNvPr id="56" name="Picture 55" descr="A close-up of water&#10;&#10;AI-generated content may be incorrect.">
            <a:extLst>
              <a:ext uri="{FF2B5EF4-FFF2-40B4-BE49-F238E27FC236}">
                <a16:creationId xmlns:a16="http://schemas.microsoft.com/office/drawing/2014/main" id="{9BD43839-335B-8021-A79E-86BAC2371C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597755" y="2659507"/>
            <a:ext cx="6658377" cy="4906851"/>
          </a:xfrm>
          <a:prstGeom prst="rect">
            <a:avLst/>
          </a:prstGeom>
        </p:spPr>
      </p:pic>
      <p:pic>
        <p:nvPicPr>
          <p:cNvPr id="63" name="Picture 62" descr="A blue cover with white text&#10;&#10;AI-generated content may be incorrect.">
            <a:extLst>
              <a:ext uri="{FF2B5EF4-FFF2-40B4-BE49-F238E27FC236}">
                <a16:creationId xmlns:a16="http://schemas.microsoft.com/office/drawing/2014/main" id="{1757D2D3-1CB1-EBC0-A93C-4429B3A53C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502275" y="3710148"/>
            <a:ext cx="3694525" cy="318649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64580043-B64F-441A-F615-2A14C093B926}"/>
              </a:ext>
            </a:extLst>
          </p:cNvPr>
          <p:cNvSpPr/>
          <p:nvPr/>
        </p:nvSpPr>
        <p:spPr>
          <a:xfrm>
            <a:off x="516868" y="5969358"/>
            <a:ext cx="3694524" cy="914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41CC378-F27C-AF8F-22F5-33907FE9ECA9}"/>
              </a:ext>
            </a:extLst>
          </p:cNvPr>
          <p:cNvSpPr txBox="1"/>
          <p:nvPr/>
        </p:nvSpPr>
        <p:spPr>
          <a:xfrm>
            <a:off x="169136" y="399245"/>
            <a:ext cx="4364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1. Basis Of Baptism</a:t>
            </a:r>
          </a:p>
        </p:txBody>
      </p:sp>
    </p:spTree>
    <p:extLst>
      <p:ext uri="{BB962C8B-B14F-4D97-AF65-F5344CB8AC3E}">
        <p14:creationId xmlns:p14="http://schemas.microsoft.com/office/powerpoint/2010/main" val="101144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CD6D-E66E-AE7A-8548-DA046438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68845-7825-468A-AB19-9345BC5C3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lose up of water&#10;&#10;AI-generated content may be incorrect.">
            <a:extLst>
              <a:ext uri="{FF2B5EF4-FFF2-40B4-BE49-F238E27FC236}">
                <a16:creationId xmlns:a16="http://schemas.microsoft.com/office/drawing/2014/main" id="{DE583C55-0380-5F4C-37BF-3C7022E09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206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7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4CCF1-EDE8-166D-47DC-576F3388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mountain range with text overlay&#10;&#10;AI-generated content may be incorrect.">
            <a:extLst>
              <a:ext uri="{FF2B5EF4-FFF2-40B4-BE49-F238E27FC236}">
                <a16:creationId xmlns:a16="http://schemas.microsoft.com/office/drawing/2014/main" id="{15C79868-E894-B13E-CEFF-6626BAAC7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51952" y="0"/>
            <a:ext cx="7620000" cy="3284113"/>
          </a:xfrm>
        </p:spPr>
      </p:pic>
      <p:pic>
        <p:nvPicPr>
          <p:cNvPr id="7" name="Picture 6" descr="A white background with black text and leaves&#10;&#10;AI-generated content may be incorrect.">
            <a:extLst>
              <a:ext uri="{FF2B5EF4-FFF2-40B4-BE49-F238E27FC236}">
                <a16:creationId xmlns:a16="http://schemas.microsoft.com/office/drawing/2014/main" id="{18D29CDC-EB70-2F90-D7BD-561F0F8AA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9" name="Picture 8" descr="A close-up of a book cover&#10;&#10;AI-generated content may be incorrect.">
            <a:extLst>
              <a:ext uri="{FF2B5EF4-FFF2-40B4-BE49-F238E27FC236}">
                <a16:creationId xmlns:a16="http://schemas.microsoft.com/office/drawing/2014/main" id="{45179025-421B-131F-F4FE-FD130132F6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587495" y="2086377"/>
            <a:ext cx="7583161" cy="3116688"/>
          </a:xfrm>
          <a:prstGeom prst="rect">
            <a:avLst/>
          </a:prstGeom>
        </p:spPr>
      </p:pic>
      <p:pic>
        <p:nvPicPr>
          <p:cNvPr id="11" name="Picture 10" descr="Close-up of a blue water surface&#10;&#10;AI-generated content may be incorrect.">
            <a:extLst>
              <a:ext uri="{FF2B5EF4-FFF2-40B4-BE49-F238E27FC236}">
                <a16:creationId xmlns:a16="http://schemas.microsoft.com/office/drawing/2014/main" id="{6C396693-84A1-7079-E9A1-48557DED07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587499" y="4262908"/>
            <a:ext cx="7567659" cy="259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02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B4266-310D-8410-7809-6FD637F0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629E4-759F-93A5-A425-795AA8A96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in water with a fire behind them&#10;&#10;AI-generated content may be incorrect.">
            <a:extLst>
              <a:ext uri="{FF2B5EF4-FFF2-40B4-BE49-F238E27FC236}">
                <a16:creationId xmlns:a16="http://schemas.microsoft.com/office/drawing/2014/main" id="{E4B3FC24-89E0-3768-4210-0F9E2102A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7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3D15B-E941-4428-6453-25CBC3876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A816D-9795-44D6-BFDD-6DA0A8A35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in a suit&#10;&#10;AI-generated content may be incorrect.">
            <a:extLst>
              <a:ext uri="{FF2B5EF4-FFF2-40B4-BE49-F238E27FC236}">
                <a16:creationId xmlns:a16="http://schemas.microsoft.com/office/drawing/2014/main" id="{4202A0D0-A2EA-7E28-E080-A5B13FBB1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1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252A-7EB7-2EC2-2304-53A5E585A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70812-2A07-ECDA-2CF7-A9CD4895B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standing in water with a bird on it&#10;&#10;AI-generated content may be incorrect.">
            <a:extLst>
              <a:ext uri="{FF2B5EF4-FFF2-40B4-BE49-F238E27FC236}">
                <a16:creationId xmlns:a16="http://schemas.microsoft.com/office/drawing/2014/main" id="{B5E186C0-38EA-66B6-EAC9-179DAFEFA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D0DA1-2F0A-30C9-F705-59F0B138A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C94E8-EC1F-17FC-209C-642BAE00E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and person in water&#10;&#10;AI-generated content may be incorrect.">
            <a:extLst>
              <a:ext uri="{FF2B5EF4-FFF2-40B4-BE49-F238E27FC236}">
                <a16:creationId xmlns:a16="http://schemas.microsoft.com/office/drawing/2014/main" id="{F7A7F47F-A5FB-1FCF-3265-EA14A0D57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61836" y="0"/>
            <a:ext cx="12231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67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A7379-4AB8-D8DD-8CDE-EF78CA20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3F7B15F-DF2B-52FB-6328-1EC5EB703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07313" y="1573213"/>
            <a:ext cx="4377374" cy="4141787"/>
          </a:xfrm>
        </p:spPr>
      </p:pic>
      <p:pic>
        <p:nvPicPr>
          <p:cNvPr id="4" name="Picture 3" descr="A close-up of a book&#10;&#10;AI-generated content may be incorrect.">
            <a:extLst>
              <a:ext uri="{FF2B5EF4-FFF2-40B4-BE49-F238E27FC236}">
                <a16:creationId xmlns:a16="http://schemas.microsoft.com/office/drawing/2014/main" id="{D08245FE-9E5B-A7B6-BB58-8CBAC45A7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1" y="604436"/>
            <a:ext cx="8012625" cy="6253564"/>
          </a:xfrm>
          <a:prstGeom prst="rect">
            <a:avLst/>
          </a:prstGeom>
        </p:spPr>
      </p:pic>
      <p:pic>
        <p:nvPicPr>
          <p:cNvPr id="5" name="Picture 4" descr="A blue and yellow text on a blue background&#10;&#10;AI-generated content may be incorrect.">
            <a:extLst>
              <a:ext uri="{FF2B5EF4-FFF2-40B4-BE49-F238E27FC236}">
                <a16:creationId xmlns:a16="http://schemas.microsoft.com/office/drawing/2014/main" id="{DE33FF61-8BA4-499F-8D87-026A8EEE76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-2" y="0"/>
            <a:ext cx="8012625" cy="32238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783365-F207-5A7A-7F17-2DECADB3DC24}"/>
              </a:ext>
            </a:extLst>
          </p:cNvPr>
          <p:cNvSpPr/>
          <p:nvPr/>
        </p:nvSpPr>
        <p:spPr>
          <a:xfrm>
            <a:off x="205610" y="208142"/>
            <a:ext cx="464949" cy="348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7F4E77-8888-EAEB-186A-6485E6EAE2CE}"/>
              </a:ext>
            </a:extLst>
          </p:cNvPr>
          <p:cNvSpPr/>
          <p:nvPr/>
        </p:nvSpPr>
        <p:spPr>
          <a:xfrm>
            <a:off x="15496" y="611873"/>
            <a:ext cx="670561" cy="259652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drawing of a person being baptized&#10;&#10;AI-generated content may be incorrect.">
            <a:extLst>
              <a:ext uri="{FF2B5EF4-FFF2-40B4-BE49-F238E27FC236}">
                <a16:creationId xmlns:a16="http://schemas.microsoft.com/office/drawing/2014/main" id="{2FA46830-C23F-A564-5633-7A78AC987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39186" y="0"/>
            <a:ext cx="4737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5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9CCD-2E32-6147-40EC-3D64BC400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D3217-4539-1ECD-307C-B24845F03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men standing in water&#10;&#10;AI-generated content may be incorrect.">
            <a:extLst>
              <a:ext uri="{FF2B5EF4-FFF2-40B4-BE49-F238E27FC236}">
                <a16:creationId xmlns:a16="http://schemas.microsoft.com/office/drawing/2014/main" id="{29A5C04B-D392-4B00-60AD-631F8A098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61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2EC79D-B8A3-CF3A-8E39-CA4CB4DAD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529" y="265176"/>
            <a:ext cx="5407410" cy="623466"/>
          </a:xfrm>
        </p:spPr>
        <p:txBody>
          <a:bodyPr/>
          <a:lstStyle/>
          <a:p>
            <a:pPr algn="ctr"/>
            <a:r>
              <a:rPr lang="en-US" b="1" dirty="0"/>
              <a:t>2. What Is Baptism?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C3198D-A0BE-23CF-94CE-E8A6C38D7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31" y="1006097"/>
            <a:ext cx="10934163" cy="5291672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The word </a:t>
            </a:r>
            <a:r>
              <a:rPr lang="en-US" b="1" dirty="0">
                <a:solidFill>
                  <a:srgbClr val="FF0000"/>
                </a:solidFill>
              </a:rPr>
              <a:t>“baptize” </a:t>
            </a:r>
            <a:r>
              <a:rPr lang="en-US" dirty="0"/>
              <a:t>(from Greek </a:t>
            </a:r>
            <a:r>
              <a:rPr lang="en-US" b="1" i="1" dirty="0">
                <a:solidFill>
                  <a:srgbClr val="FF0000"/>
                </a:solidFill>
              </a:rPr>
              <a:t>baptize</a:t>
            </a:r>
            <a:r>
              <a:rPr lang="en-US" dirty="0"/>
              <a:t>) means to immerse.</a:t>
            </a:r>
          </a:p>
          <a:p>
            <a:pPr algn="just"/>
            <a:r>
              <a:rPr lang="en-US" dirty="0"/>
              <a:t>Baptism is a </a:t>
            </a:r>
            <a:r>
              <a:rPr lang="en-US" b="1" dirty="0">
                <a:solidFill>
                  <a:srgbClr val="FF0000"/>
                </a:solidFill>
              </a:rPr>
              <a:t>public testimony </a:t>
            </a:r>
          </a:p>
          <a:p>
            <a:pPr marL="45720" indent="0" algn="just">
              <a:buNone/>
            </a:pPr>
            <a:r>
              <a:rPr lang="en-US" dirty="0"/>
              <a:t>    (an outward expression of an inward faith) </a:t>
            </a:r>
          </a:p>
          <a:p>
            <a:pPr marL="45720" indent="0" algn="just">
              <a:buNone/>
            </a:pPr>
            <a:r>
              <a:rPr lang="en-US" dirty="0"/>
              <a:t>    that one has believed in Jesus Christ </a:t>
            </a:r>
          </a:p>
          <a:p>
            <a:pPr marL="45720" indent="0" algn="just">
              <a:buNone/>
            </a:pPr>
            <a:r>
              <a:rPr lang="en-US" dirty="0"/>
              <a:t>    as his Lord and personal </a:t>
            </a:r>
            <a:r>
              <a:rPr lang="en-US" dirty="0" err="1"/>
              <a:t>Saviour</a:t>
            </a:r>
            <a:r>
              <a:rPr lang="en-US" dirty="0"/>
              <a:t>.</a:t>
            </a:r>
          </a:p>
          <a:p>
            <a:pPr marL="45720" indent="0" algn="just">
              <a:buNone/>
            </a:pPr>
            <a:endParaRPr lang="en-US" dirty="0"/>
          </a:p>
          <a:p>
            <a:pPr algn="just"/>
            <a:r>
              <a:rPr lang="en-SG" dirty="0"/>
              <a:t>“Go ye therefore, and teach all nations, </a:t>
            </a:r>
            <a:r>
              <a:rPr lang="en-SG" b="1" dirty="0">
                <a:solidFill>
                  <a:srgbClr val="FF0000"/>
                </a:solidFill>
              </a:rPr>
              <a:t>baptizing</a:t>
            </a:r>
            <a:r>
              <a:rPr lang="en-SG" dirty="0"/>
              <a:t> them in the name of the Father, and of the Son, and of the Holy Ghost: Teaching them to observe all things whatsoever I have commanded you: and, lo, I am with you </a:t>
            </a:r>
            <a:r>
              <a:rPr lang="en-SG" dirty="0" err="1"/>
              <a:t>alway</a:t>
            </a:r>
            <a:r>
              <a:rPr lang="en-SG" dirty="0"/>
              <a:t>, </a:t>
            </a:r>
            <a:r>
              <a:rPr lang="en-SG" i="1" dirty="0"/>
              <a:t>even</a:t>
            </a:r>
            <a:r>
              <a:rPr lang="en-SG" dirty="0"/>
              <a:t> unto the end of the world. Amen.” </a:t>
            </a:r>
            <a:r>
              <a:rPr lang="en-SG" b="1" dirty="0">
                <a:solidFill>
                  <a:srgbClr val="FF0000"/>
                </a:solidFill>
              </a:rPr>
              <a:t>(Matthew 28:19 – 20)</a:t>
            </a:r>
          </a:p>
          <a:p>
            <a:pPr algn="just"/>
            <a:r>
              <a:rPr lang="en-SG" dirty="0"/>
              <a:t>“Then Peter said unto them, Repent, and be </a:t>
            </a:r>
            <a:r>
              <a:rPr lang="en-SG" b="1" dirty="0">
                <a:solidFill>
                  <a:srgbClr val="FF0000"/>
                </a:solidFill>
              </a:rPr>
              <a:t>baptized</a:t>
            </a:r>
            <a:r>
              <a:rPr lang="en-SG" dirty="0"/>
              <a:t> every one of you in the name of Jesus Christ for the remission of sins, and ye shall receive the gift of the Holy Ghost.” </a:t>
            </a:r>
            <a:r>
              <a:rPr lang="en-SG" b="1" dirty="0">
                <a:solidFill>
                  <a:srgbClr val="FF0000"/>
                </a:solidFill>
              </a:rPr>
              <a:t>(Acts 2:38)</a:t>
            </a:r>
            <a:br>
              <a:rPr lang="en-SG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A person holding a person in water&#10;&#10;AI-generated content may be incorrect.">
            <a:extLst>
              <a:ext uri="{FF2B5EF4-FFF2-40B4-BE49-F238E27FC236}">
                <a16:creationId xmlns:a16="http://schemas.microsoft.com/office/drawing/2014/main" id="{9AB2E9F0-786B-1DC7-643B-660D0B0B6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21631" y="888643"/>
            <a:ext cx="2551560" cy="2551560"/>
          </a:xfrm>
          <a:prstGeom prst="rect">
            <a:avLst/>
          </a:prstGeom>
        </p:spPr>
      </p:pic>
      <p:pic>
        <p:nvPicPr>
          <p:cNvPr id="9" name="Picture 8" descr="A group of men helping a person in water&#10;&#10;AI-generated content may be incorrect.">
            <a:extLst>
              <a:ext uri="{FF2B5EF4-FFF2-40B4-BE49-F238E27FC236}">
                <a16:creationId xmlns:a16="http://schemas.microsoft.com/office/drawing/2014/main" id="{EAF61D29-75D8-03E9-60D7-47858F634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312607" y="1423585"/>
            <a:ext cx="3127566" cy="228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82A76-E076-5627-C4D3-6DAD48BC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F8A50-BD78-0561-804E-39CBEDEBD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lose-up of a water splash&#10;&#10;AI-generated content may be incorrect.">
            <a:extLst>
              <a:ext uri="{FF2B5EF4-FFF2-40B4-BE49-F238E27FC236}">
                <a16:creationId xmlns:a16="http://schemas.microsoft.com/office/drawing/2014/main" id="{5156824D-D8F1-A353-57BF-CDCDF4963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6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535B2-2BAF-0B9E-A100-F95B75C95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91999-F190-5EBB-4B3F-8AF73E386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lose-up of a water wave&#10;&#10;AI-generated content may be incorrect.">
            <a:extLst>
              <a:ext uri="{FF2B5EF4-FFF2-40B4-BE49-F238E27FC236}">
                <a16:creationId xmlns:a16="http://schemas.microsoft.com/office/drawing/2014/main" id="{0A5C8080-6741-3B61-28D7-166A0BB80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9208"/>
            <a:ext cx="12145344" cy="686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C15FB4-EB34-A4B0-DF56-978BBE8A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99" y="318557"/>
            <a:ext cx="9509759" cy="739376"/>
          </a:xfrm>
        </p:spPr>
        <p:txBody>
          <a:bodyPr/>
          <a:lstStyle/>
          <a:p>
            <a:pPr algn="ctr"/>
            <a:r>
              <a:rPr lang="en-US" b="1" dirty="0"/>
              <a:t>3. Why Should We Be </a:t>
            </a:r>
            <a:r>
              <a:rPr lang="en-US" b="1" dirty="0" err="1"/>
              <a:t>Baptised</a:t>
            </a:r>
            <a:r>
              <a:rPr lang="en-US" b="1" dirty="0"/>
              <a:t>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2000B2-301D-E358-2D55-907FDAE72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124" y="1126019"/>
            <a:ext cx="11302798" cy="504286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Jesus commanded it (Matthew 28:19 - 20)</a:t>
            </a:r>
          </a:p>
          <a:p>
            <a:pPr marL="45720" indent="0" algn="just">
              <a:buNone/>
            </a:pPr>
            <a:r>
              <a:rPr lang="en-SG" dirty="0"/>
              <a:t>   “Go ye therefore, and teach all nations, </a:t>
            </a:r>
            <a:r>
              <a:rPr lang="en-SG" b="1" dirty="0">
                <a:solidFill>
                  <a:srgbClr val="FF0000"/>
                </a:solidFill>
              </a:rPr>
              <a:t>baptizing</a:t>
            </a:r>
            <a:r>
              <a:rPr lang="en-SG" dirty="0"/>
              <a:t> them in the name of the Father, and of the</a:t>
            </a:r>
          </a:p>
          <a:p>
            <a:pPr marL="45720" indent="0" algn="just">
              <a:buNone/>
            </a:pPr>
            <a:r>
              <a:rPr lang="en-SG" dirty="0"/>
              <a:t>    Son, and of the Holy Ghost: Teaching them to observe all things whatsoever I have commanded</a:t>
            </a:r>
          </a:p>
          <a:p>
            <a:pPr marL="45720" indent="0" algn="just">
              <a:buNone/>
            </a:pPr>
            <a:r>
              <a:rPr lang="en-SG" dirty="0"/>
              <a:t>    you: and, lo, I am with you </a:t>
            </a:r>
            <a:r>
              <a:rPr lang="en-SG" dirty="0" err="1"/>
              <a:t>alway</a:t>
            </a:r>
            <a:r>
              <a:rPr lang="en-SG" dirty="0"/>
              <a:t>, </a:t>
            </a:r>
            <a:r>
              <a:rPr lang="en-SG" i="1" dirty="0"/>
              <a:t>even</a:t>
            </a:r>
            <a:r>
              <a:rPr lang="en-SG" dirty="0"/>
              <a:t> unto the end of the world. Amen.” </a:t>
            </a:r>
            <a:r>
              <a:rPr lang="en-SG" b="1" dirty="0">
                <a:solidFill>
                  <a:srgbClr val="FF0000"/>
                </a:solidFill>
              </a:rPr>
              <a:t>(Mt 28:19 – 20)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Early believers obeyed it (Acts 8:36 – 38)</a:t>
            </a:r>
          </a:p>
          <a:p>
            <a:pPr marL="45720" indent="0" algn="just">
              <a:buNone/>
            </a:pPr>
            <a:r>
              <a:rPr lang="en-SG" dirty="0"/>
              <a:t>   “And as they went on </a:t>
            </a:r>
            <a:r>
              <a:rPr lang="en-SG" i="1" dirty="0"/>
              <a:t>their</a:t>
            </a:r>
            <a:r>
              <a:rPr lang="en-SG" dirty="0"/>
              <a:t> way, they came unto a certain water: and the eunuch said, See, </a:t>
            </a:r>
            <a:r>
              <a:rPr lang="en-SG" i="1" dirty="0"/>
              <a:t>here</a:t>
            </a:r>
          </a:p>
          <a:p>
            <a:pPr marL="45720" indent="0" algn="just">
              <a:buNone/>
            </a:pPr>
            <a:r>
              <a:rPr lang="en-SG" i="1" dirty="0"/>
              <a:t>    is</a:t>
            </a:r>
            <a:r>
              <a:rPr lang="en-SG" dirty="0"/>
              <a:t> water; what doth hinder me to be baptized? And Philip said, If thou </a:t>
            </a:r>
            <a:r>
              <a:rPr lang="en-SG" dirty="0" err="1"/>
              <a:t>believest</a:t>
            </a:r>
            <a:r>
              <a:rPr lang="en-SG" dirty="0"/>
              <a:t> with all thine</a:t>
            </a:r>
          </a:p>
          <a:p>
            <a:pPr marL="45720" indent="0" algn="just">
              <a:buNone/>
            </a:pPr>
            <a:r>
              <a:rPr lang="en-SG" dirty="0"/>
              <a:t>    heart, thou mayest. And he answered and said, I believe that Jesus Christ is the Son of God. And</a:t>
            </a:r>
          </a:p>
          <a:p>
            <a:pPr marL="45720" indent="0" algn="just">
              <a:buNone/>
            </a:pPr>
            <a:r>
              <a:rPr lang="en-SG" dirty="0"/>
              <a:t>    he commanded the chariot to stand still: and they went down both into the water, both Philip</a:t>
            </a:r>
          </a:p>
          <a:p>
            <a:pPr marL="45720" indent="0" algn="just">
              <a:buNone/>
            </a:pPr>
            <a:r>
              <a:rPr lang="en-SG" dirty="0"/>
              <a:t>    and the eunuch; and he baptized him.” </a:t>
            </a:r>
            <a:r>
              <a:rPr lang="en-SG" b="1" dirty="0">
                <a:solidFill>
                  <a:srgbClr val="FF0000"/>
                </a:solidFill>
              </a:rPr>
              <a:t>(Acts 8:36 – 38)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93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3571ED-ED14-F448-4A48-4123ED0B5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37119" y="0"/>
            <a:ext cx="4754881" cy="3429000"/>
          </a:xfrm>
        </p:spPr>
      </p:pic>
      <p:pic>
        <p:nvPicPr>
          <p:cNvPr id="8" name="Picture 7" descr="A person standing in water with another person in his arms&#10;&#10;AI-generated content may be incorrect.">
            <a:extLst>
              <a:ext uri="{FF2B5EF4-FFF2-40B4-BE49-F238E27FC236}">
                <a16:creationId xmlns:a16="http://schemas.microsoft.com/office/drawing/2014/main" id="{937E257C-7831-EB29-F622-ED2A9AFD3D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0"/>
            <a:ext cx="4754881" cy="3429000"/>
          </a:xfrm>
          <a:prstGeom prst="rect">
            <a:avLst/>
          </a:prstGeom>
        </p:spPr>
      </p:pic>
      <p:pic>
        <p:nvPicPr>
          <p:cNvPr id="4" name="Picture 3" descr="A drop of water falling into the water&#10;&#10;AI-generated content may be incorrect.">
            <a:extLst>
              <a:ext uri="{FF2B5EF4-FFF2-40B4-BE49-F238E27FC236}">
                <a16:creationId xmlns:a16="http://schemas.microsoft.com/office/drawing/2014/main" id="{F57CE2BC-F039-F4A2-AC8E-D319709C53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524251" y="3429000"/>
            <a:ext cx="51434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8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96FD2-4BE9-4FF6-BCC3-ED4DD7DBB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814278DA-F9F9-8B3C-02B4-CDBFFA944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41021"/>
            <a:ext cx="7950631" cy="6915523"/>
          </a:xfrm>
          <a:prstGeom prst="rect">
            <a:avLst/>
          </a:prstGeom>
        </p:spPr>
      </p:pic>
      <p:pic>
        <p:nvPicPr>
          <p:cNvPr id="10" name="Content Placeholder 9" descr="A book cover of a person holding another person&#10;&#10;AI-generated content may be incorrect.">
            <a:extLst>
              <a:ext uri="{FF2B5EF4-FFF2-40B4-BE49-F238E27FC236}">
                <a16:creationId xmlns:a16="http://schemas.microsoft.com/office/drawing/2014/main" id="{4FE0D0BD-61B2-EBD5-FF8E-FA0AF2EC4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950632" y="1"/>
            <a:ext cx="4241368" cy="6858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8427E5-155B-B233-5DC8-80B535016EDB}"/>
              </a:ext>
            </a:extLst>
          </p:cNvPr>
          <p:cNvSpPr/>
          <p:nvPr/>
        </p:nvSpPr>
        <p:spPr>
          <a:xfrm>
            <a:off x="7950630" y="0"/>
            <a:ext cx="3533614" cy="8214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9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1D613-0430-14B2-5E55-7FFA72B1C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1795D-D4E5-0933-7845-F7664E15B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in white robes standing in water&#10;&#10;AI-generated content may be incorrect.">
            <a:extLst>
              <a:ext uri="{FF2B5EF4-FFF2-40B4-BE49-F238E27FC236}">
                <a16:creationId xmlns:a16="http://schemas.microsoft.com/office/drawing/2014/main" id="{412B6C3F-A9CE-4693-10C5-CD9333AE1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1"/>
            <a:ext cx="12192000" cy="687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4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F1BF3-70E7-EC3D-066B-1B9C3E8CB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8B4BB8-9A32-BE00-4F60-255B47D49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99" y="179075"/>
            <a:ext cx="9509759" cy="739376"/>
          </a:xfrm>
        </p:spPr>
        <p:txBody>
          <a:bodyPr/>
          <a:lstStyle/>
          <a:p>
            <a:pPr algn="ctr"/>
            <a:r>
              <a:rPr lang="en-US" b="1" dirty="0"/>
              <a:t>3. Why Should We Be </a:t>
            </a:r>
            <a:r>
              <a:rPr lang="en-US" b="1" dirty="0" err="1"/>
              <a:t>Baptised</a:t>
            </a:r>
            <a:r>
              <a:rPr lang="en-US" b="1" dirty="0"/>
              <a:t>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2DF207-969C-5507-F679-29116C83C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26019"/>
            <a:ext cx="12192000" cy="5600245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</a:rPr>
              <a:t>It Identifies Us With Christ’s Death &amp; Resurrection (Romans 6:14)</a:t>
            </a:r>
          </a:p>
          <a:p>
            <a:pPr marL="45720" indent="0" algn="just">
              <a:buNone/>
            </a:pPr>
            <a:r>
              <a:rPr lang="en-SG" sz="2400" dirty="0"/>
              <a:t>   “Therefore we are </a:t>
            </a:r>
            <a:r>
              <a:rPr lang="en-SG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buried</a:t>
            </a:r>
            <a:r>
              <a:rPr lang="en-SG" sz="2400" dirty="0"/>
              <a:t> with him by baptism into death: that like as Christ was</a:t>
            </a:r>
          </a:p>
          <a:p>
            <a:pPr marL="45720" indent="0" algn="just">
              <a:buNone/>
            </a:pPr>
            <a:r>
              <a:rPr lang="en-SG" sz="2400" dirty="0"/>
              <a:t>    </a:t>
            </a:r>
            <a:r>
              <a:rPr lang="en-SG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raised</a:t>
            </a:r>
            <a:r>
              <a:rPr lang="en-SG" sz="2400" dirty="0"/>
              <a:t> up from the dead by the glory of the Father, even so we also should </a:t>
            </a:r>
            <a:r>
              <a:rPr lang="en-SG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walk in</a:t>
            </a:r>
          </a:p>
          <a:p>
            <a:pPr marL="45720" indent="0" algn="just">
              <a:buNone/>
            </a:pPr>
            <a:r>
              <a:rPr lang="en-SG" sz="2400" b="1" dirty="0">
                <a:solidFill>
                  <a:srgbClr val="FF0000"/>
                </a:solidFill>
              </a:rPr>
              <a:t>    </a:t>
            </a:r>
            <a:r>
              <a:rPr lang="en-SG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newness of life</a:t>
            </a:r>
            <a:r>
              <a:rPr lang="en-SG" sz="2400" dirty="0"/>
              <a:t>.”</a:t>
            </a:r>
            <a:endParaRPr lang="en-SG" sz="2400" b="1" dirty="0">
              <a:solidFill>
                <a:srgbClr val="FF0000"/>
              </a:solidFill>
            </a:endParaRPr>
          </a:p>
          <a:p>
            <a:pPr algn="just"/>
            <a:r>
              <a:rPr lang="en-US" sz="2400" b="1" dirty="0">
                <a:solidFill>
                  <a:srgbClr val="FF0000"/>
                </a:solidFill>
              </a:rPr>
              <a:t>It Testifies Of Our Salvation To Others (Acts 2:41)</a:t>
            </a:r>
          </a:p>
          <a:p>
            <a:pPr marL="45720" indent="0" algn="just">
              <a:buNone/>
            </a:pPr>
            <a:r>
              <a:rPr lang="en-SG" sz="2400" dirty="0"/>
              <a:t>   “Then they that gladly received his word were baptized: and the same day there were</a:t>
            </a:r>
          </a:p>
          <a:p>
            <a:pPr marL="45720" indent="0" algn="just">
              <a:buNone/>
            </a:pPr>
            <a:r>
              <a:rPr lang="en-SG" sz="2400" dirty="0"/>
              <a:t>    added </a:t>
            </a:r>
            <a:r>
              <a:rPr lang="en-SG" sz="2400" i="1" dirty="0"/>
              <a:t>unto them</a:t>
            </a:r>
            <a:r>
              <a:rPr lang="en-SG" sz="2400" dirty="0"/>
              <a:t> about three thousand souls.”</a:t>
            </a:r>
          </a:p>
          <a:p>
            <a:pPr marL="45720" indent="0">
              <a:buNone/>
            </a:pPr>
            <a:r>
              <a:rPr lang="en-SG" sz="2400" b="1" dirty="0">
                <a:solidFill>
                  <a:srgbClr val="FF0000"/>
                </a:solidFill>
              </a:rPr>
              <a:t>Important</a:t>
            </a:r>
            <a:r>
              <a:rPr lang="en-SG" sz="2400" dirty="0">
                <a:solidFill>
                  <a:srgbClr val="FF0000"/>
                </a:solidFill>
              </a:rPr>
              <a:t> : </a:t>
            </a:r>
            <a:r>
              <a:rPr lang="en-SG" sz="2400" dirty="0">
                <a:solidFill>
                  <a:schemeClr val="tx1"/>
                </a:solidFill>
              </a:rPr>
              <a:t>Baptism does  </a:t>
            </a:r>
            <a:r>
              <a:rPr lang="en-SG" sz="2400" b="1" dirty="0">
                <a:solidFill>
                  <a:srgbClr val="FF0000"/>
                </a:solidFill>
              </a:rPr>
              <a:t>NOT </a:t>
            </a:r>
            <a:r>
              <a:rPr lang="en-SG" sz="2400" dirty="0">
                <a:solidFill>
                  <a:schemeClr val="tx1"/>
                </a:solidFill>
              </a:rPr>
              <a:t>save you. It is a response of obedience </a:t>
            </a:r>
            <a:r>
              <a:rPr lang="en-SG" sz="2400" b="1" dirty="0">
                <a:solidFill>
                  <a:srgbClr val="FF0000"/>
                </a:solidFill>
              </a:rPr>
              <a:t>after </a:t>
            </a:r>
            <a:r>
              <a:rPr lang="en-SG" sz="2400" dirty="0">
                <a:solidFill>
                  <a:schemeClr val="tx1"/>
                </a:solidFill>
              </a:rPr>
              <a:t>salvation.</a:t>
            </a:r>
          </a:p>
          <a:p>
            <a:r>
              <a:rPr lang="en-SG" sz="2400" dirty="0"/>
              <a:t>“For by grace are ye saved through faith; and that not of yourselves: </a:t>
            </a:r>
            <a:r>
              <a:rPr lang="en-SG" sz="2400" i="1" dirty="0"/>
              <a:t>it is</a:t>
            </a:r>
            <a:r>
              <a:rPr lang="en-SG" sz="2400" dirty="0"/>
              <a:t> the gift of God:</a:t>
            </a:r>
          </a:p>
          <a:p>
            <a:pPr marL="45720" indent="0">
              <a:buNone/>
            </a:pPr>
            <a:r>
              <a:rPr lang="en-SG" sz="2400" dirty="0"/>
              <a:t>     Not of works, lest any man should boast.” </a:t>
            </a:r>
            <a:r>
              <a:rPr lang="en-SG" sz="2400" b="1" dirty="0">
                <a:solidFill>
                  <a:srgbClr val="FF0000"/>
                </a:solidFill>
              </a:rPr>
              <a:t>(Ephesians 2:8 – 9)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9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2BE5E0-7981-4C78-9F2D-D1351DD19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18227"/>
          </a:xfrm>
        </p:spPr>
        <p:txBody>
          <a:bodyPr/>
          <a:lstStyle/>
          <a:p>
            <a:pPr algn="ctr"/>
            <a:r>
              <a:rPr lang="en-US" b="1" dirty="0"/>
              <a:t>4. What Does Baptism </a:t>
            </a:r>
            <a:r>
              <a:rPr lang="en-US" b="1" dirty="0" err="1"/>
              <a:t>Symbolise</a:t>
            </a:r>
            <a:r>
              <a:rPr lang="en-US" b="1" dirty="0"/>
              <a:t>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CA099E1-4B8C-15DA-D531-47D3CABFE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1324"/>
            <a:ext cx="12305653" cy="5796676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</a:rPr>
              <a:t>Death to sin, burial &amp; resurrection in Christ (Rom 6 : 4)</a:t>
            </a:r>
          </a:p>
          <a:p>
            <a:pPr marL="45720" indent="0" algn="just">
              <a:buNone/>
            </a:pPr>
            <a:r>
              <a:rPr lang="en-SG" sz="2200" dirty="0"/>
              <a:t>   “Therefore we are buried with him by baptism into death: that like as Christ was</a:t>
            </a:r>
          </a:p>
          <a:p>
            <a:pPr marL="45720" indent="0" algn="just">
              <a:buNone/>
            </a:pPr>
            <a:r>
              <a:rPr lang="en-SG" sz="2200" dirty="0"/>
              <a:t>     raised up from the dead by the glory of the Father, even so we also should walk</a:t>
            </a:r>
          </a:p>
          <a:p>
            <a:pPr marL="45720" indent="0" algn="just">
              <a:buNone/>
            </a:pPr>
            <a:r>
              <a:rPr lang="en-SG" sz="2200" dirty="0"/>
              <a:t>     in newness of life.” </a:t>
            </a:r>
            <a:r>
              <a:rPr lang="en-SG" sz="2200" b="1" dirty="0">
                <a:solidFill>
                  <a:srgbClr val="FF0000"/>
                </a:solidFill>
              </a:rPr>
              <a:t>(Romans 6 :4)</a:t>
            </a:r>
            <a:endParaRPr lang="en-US" sz="2200" b="1" dirty="0">
              <a:solidFill>
                <a:srgbClr val="FF0000"/>
              </a:solidFill>
            </a:endParaRPr>
          </a:p>
          <a:p>
            <a:pPr algn="just"/>
            <a:r>
              <a:rPr lang="en-US" sz="2200" b="1" dirty="0">
                <a:solidFill>
                  <a:srgbClr val="FF0000"/>
                </a:solidFill>
              </a:rPr>
              <a:t>A New Life in Christ </a:t>
            </a:r>
            <a:r>
              <a:rPr lang="en-US" sz="2200" dirty="0"/>
              <a:t>– Union with Christ’s Death &amp; Resurrection</a:t>
            </a:r>
          </a:p>
          <a:p>
            <a:pPr algn="just"/>
            <a:r>
              <a:rPr lang="en-US" sz="2200" b="1" dirty="0">
                <a:solidFill>
                  <a:srgbClr val="FF0000"/>
                </a:solidFill>
              </a:rPr>
              <a:t>Cleansing &amp; Washing away sin </a:t>
            </a:r>
            <a:r>
              <a:rPr lang="en-US" sz="2200" dirty="0"/>
              <a:t>(symbolically) </a:t>
            </a:r>
          </a:p>
          <a:p>
            <a:pPr marL="45720" indent="0" algn="just">
              <a:buNone/>
            </a:pPr>
            <a:r>
              <a:rPr lang="en-US" sz="2200" dirty="0"/>
              <a:t>   </a:t>
            </a:r>
            <a:r>
              <a:rPr lang="en-SG" sz="2200" dirty="0"/>
              <a:t>“And now why </a:t>
            </a:r>
            <a:r>
              <a:rPr lang="en-SG" sz="2200" dirty="0" err="1"/>
              <a:t>tarriest</a:t>
            </a:r>
            <a:r>
              <a:rPr lang="en-SG" sz="2200" dirty="0"/>
              <a:t> thou? arise, and be baptized, and wash away thy sins</a:t>
            </a:r>
          </a:p>
          <a:p>
            <a:pPr marL="45720" indent="0" algn="just">
              <a:buNone/>
            </a:pPr>
            <a:r>
              <a:rPr lang="en-SG" sz="2200" dirty="0"/>
              <a:t>    calling on the name of the Lord.” </a:t>
            </a:r>
            <a:r>
              <a:rPr lang="en-SG" sz="2200" b="1" dirty="0">
                <a:solidFill>
                  <a:srgbClr val="FF0000"/>
                </a:solidFill>
              </a:rPr>
              <a:t>(Acts 22:16)</a:t>
            </a:r>
          </a:p>
          <a:p>
            <a:pPr algn="just"/>
            <a:r>
              <a:rPr lang="en-SG" sz="2200" b="1" dirty="0">
                <a:solidFill>
                  <a:srgbClr val="FF0000"/>
                </a:solidFill>
              </a:rPr>
              <a:t>Joining the Body of Believers</a:t>
            </a:r>
          </a:p>
          <a:p>
            <a:pPr algn="just"/>
            <a:r>
              <a:rPr lang="en-SG" sz="2200" dirty="0"/>
              <a:t>“For as many of you as have been baptized into Christ have put on Christ.” </a:t>
            </a:r>
            <a:r>
              <a:rPr lang="en-SG" sz="2200" b="1" dirty="0">
                <a:solidFill>
                  <a:srgbClr val="FF0000"/>
                </a:solidFill>
              </a:rPr>
              <a:t>(Galatians 3:27)</a:t>
            </a: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4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86C03-C0D1-3D3C-A716-A2EFD6B07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6" descr="A religious symbol with a blue background&#10;&#10;AI-generated content may be incorrect.">
            <a:extLst>
              <a:ext uri="{FF2B5EF4-FFF2-40B4-BE49-F238E27FC236}">
                <a16:creationId xmlns:a16="http://schemas.microsoft.com/office/drawing/2014/main" id="{CBBE36DA-B3AC-15E7-CC05-6EB1111D2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914332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6FB34C-591F-BF77-051F-9D99FB67FC8F}"/>
              </a:ext>
            </a:extLst>
          </p:cNvPr>
          <p:cNvSpPr/>
          <p:nvPr/>
        </p:nvSpPr>
        <p:spPr>
          <a:xfrm>
            <a:off x="9143324" y="0"/>
            <a:ext cx="3048676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earing glasses and a red shirt&#10;&#10;AI-generated content may be incorrect.">
            <a:extLst>
              <a:ext uri="{FF2B5EF4-FFF2-40B4-BE49-F238E27FC236}">
                <a16:creationId xmlns:a16="http://schemas.microsoft.com/office/drawing/2014/main" id="{F261159B-F855-3424-91E5-5E293E3C02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54169" r="-8" b="51622"/>
          <a:stretch>
            <a:fillRect/>
          </a:stretch>
        </p:blipFill>
        <p:spPr bwMode="auto">
          <a:xfrm>
            <a:off x="4406435" y="1605158"/>
            <a:ext cx="7792840" cy="46251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630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712DA-5166-A222-55DB-47EA1EA92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painting of two men in water&#10;&#10;AI-generated content may be incorrect.">
            <a:extLst>
              <a:ext uri="{FF2B5EF4-FFF2-40B4-BE49-F238E27FC236}">
                <a16:creationId xmlns:a16="http://schemas.microsoft.com/office/drawing/2014/main" id="{5D84A5F5-2CC2-0F50-C754-06880F737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54450" y="1612106"/>
            <a:ext cx="4483100" cy="4064000"/>
          </a:xfrm>
        </p:spPr>
      </p:pic>
      <p:pic>
        <p:nvPicPr>
          <p:cNvPr id="4" name="Picture 3" descr="A religious text and a picture of a person&#10;&#10;AI-generated content may be incorrect.">
            <a:extLst>
              <a:ext uri="{FF2B5EF4-FFF2-40B4-BE49-F238E27FC236}">
                <a16:creationId xmlns:a16="http://schemas.microsoft.com/office/drawing/2014/main" id="{824AF558-0E11-CE88-16FE-8F190328D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1" y="0"/>
            <a:ext cx="9143325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6AB398-E263-5F03-2619-9588E073F897}"/>
              </a:ext>
            </a:extLst>
          </p:cNvPr>
          <p:cNvSpPr/>
          <p:nvPr/>
        </p:nvSpPr>
        <p:spPr>
          <a:xfrm>
            <a:off x="7532176" y="0"/>
            <a:ext cx="4659824" cy="2824418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62C306-E63C-0B55-4D72-DB6883C69721}"/>
              </a:ext>
            </a:extLst>
          </p:cNvPr>
          <p:cNvSpPr/>
          <p:nvPr/>
        </p:nvSpPr>
        <p:spPr>
          <a:xfrm>
            <a:off x="7545094" y="12918"/>
            <a:ext cx="4659824" cy="29639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51B649-B3A5-6118-9795-10C2379D9B48}"/>
              </a:ext>
            </a:extLst>
          </p:cNvPr>
          <p:cNvSpPr/>
          <p:nvPr/>
        </p:nvSpPr>
        <p:spPr>
          <a:xfrm>
            <a:off x="9143322" y="2976818"/>
            <a:ext cx="3048678" cy="3881182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water with white text&#10;&#10;AI-generated content may be incorrect.">
            <a:extLst>
              <a:ext uri="{FF2B5EF4-FFF2-40B4-BE49-F238E27FC236}">
                <a16:creationId xmlns:a16="http://schemas.microsoft.com/office/drawing/2014/main" id="{37CF802D-EAF1-E8F0-1B7E-1143462CD3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387714" y="1913321"/>
            <a:ext cx="3810745" cy="285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78292-6FF1-4BA1-780F-73E260F77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DFB63A-AFC1-AAA2-D26C-99A8C1681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15405" y="1573213"/>
            <a:ext cx="2761191" cy="4141787"/>
          </a:xfrm>
        </p:spPr>
      </p:pic>
      <p:pic>
        <p:nvPicPr>
          <p:cNvPr id="4" name="Picture 3" descr="A close up of water&#10;&#10;AI-generated content may be incorrect.">
            <a:extLst>
              <a:ext uri="{FF2B5EF4-FFF2-40B4-BE49-F238E27FC236}">
                <a16:creationId xmlns:a16="http://schemas.microsoft.com/office/drawing/2014/main" id="{1098537A-864E-9C34-EFE6-6125FCFCE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1" y="0"/>
            <a:ext cx="8617059" cy="6858000"/>
          </a:xfrm>
          <a:prstGeom prst="rect">
            <a:avLst/>
          </a:prstGeom>
        </p:spPr>
      </p:pic>
      <p:pic>
        <p:nvPicPr>
          <p:cNvPr id="8" name="Picture 7" descr="A person in a blue shirt holding his hands&#10;&#10;AI-generated content may be incorrect.">
            <a:extLst>
              <a:ext uri="{FF2B5EF4-FFF2-40B4-BE49-F238E27FC236}">
                <a16:creationId xmlns:a16="http://schemas.microsoft.com/office/drawing/2014/main" id="{07502707-27EC-C9DD-9022-9FEC222E7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7EF1668-FFDD-1CDB-E97E-1060FAFCE6DC}"/>
              </a:ext>
            </a:extLst>
          </p:cNvPr>
          <p:cNvSpPr/>
          <p:nvPr/>
        </p:nvSpPr>
        <p:spPr>
          <a:xfrm>
            <a:off x="7619999" y="5951348"/>
            <a:ext cx="4572001" cy="906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37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447" y="358165"/>
            <a:ext cx="9509759" cy="633726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Analogy : Wedding Ring In Marriage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442" y="1278941"/>
            <a:ext cx="11251770" cy="3911600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A wedding ring  does </a:t>
            </a:r>
            <a:r>
              <a:rPr lang="en-US" sz="3200" b="1" dirty="0">
                <a:solidFill>
                  <a:srgbClr val="FF0000"/>
                </a:solidFill>
              </a:rPr>
              <a:t>NOT</a:t>
            </a:r>
            <a:r>
              <a:rPr lang="en-US" sz="3200" dirty="0"/>
              <a:t> make you married but </a:t>
            </a:r>
            <a:r>
              <a:rPr lang="en-US" sz="3200" b="1" dirty="0" err="1">
                <a:solidFill>
                  <a:srgbClr val="FF0000"/>
                </a:solidFill>
              </a:rPr>
              <a:t>symbolises</a:t>
            </a:r>
            <a:r>
              <a:rPr lang="en-US" sz="3200" b="1" dirty="0">
                <a:solidFill>
                  <a:srgbClr val="FF0000"/>
                </a:solidFill>
              </a:rPr>
              <a:t> it publicly</a:t>
            </a:r>
            <a:r>
              <a:rPr lang="en-US" sz="32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sz="3200" dirty="0">
                <a:solidFill>
                  <a:schemeClr val="tx1"/>
                </a:solidFill>
              </a:rPr>
              <a:t>Similarly,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water baptism does </a:t>
            </a:r>
          </a:p>
          <a:p>
            <a:pPr marL="45720" indent="0" algn="just">
              <a:buNone/>
            </a:pPr>
            <a:r>
              <a:rPr lang="en-US" sz="3200" b="1" dirty="0">
                <a:solidFill>
                  <a:schemeClr val="tx1"/>
                </a:solidFill>
              </a:rPr>
              <a:t>  </a:t>
            </a:r>
            <a:r>
              <a:rPr lang="en-US" sz="3200" b="1" dirty="0">
                <a:solidFill>
                  <a:srgbClr val="FF0000"/>
                </a:solidFill>
              </a:rPr>
              <a:t>NOT</a:t>
            </a:r>
            <a:r>
              <a:rPr lang="en-US" sz="3200" dirty="0">
                <a:solidFill>
                  <a:schemeClr val="tx1"/>
                </a:solidFill>
              </a:rPr>
              <a:t> make one a saved person.</a:t>
            </a:r>
          </a:p>
          <a:p>
            <a:pPr marL="45720" indent="0" algn="just">
              <a:buNone/>
            </a:pPr>
            <a:r>
              <a:rPr lang="en-US" sz="3200" dirty="0">
                <a:solidFill>
                  <a:schemeClr val="tx1"/>
                </a:solidFill>
              </a:rPr>
              <a:t>   It’s only  a public testimony. </a:t>
            </a:r>
          </a:p>
          <a:p>
            <a:pPr marL="45720" indent="0" algn="just">
              <a:buNone/>
            </a:pPr>
            <a:r>
              <a:rPr lang="en-US" sz="3200" dirty="0">
                <a:solidFill>
                  <a:schemeClr val="tx1"/>
                </a:solidFill>
              </a:rPr>
              <a:t>   More importantly, one must be </a:t>
            </a:r>
          </a:p>
          <a:p>
            <a:pPr marL="45720" indent="0" algn="just">
              <a:buNone/>
            </a:pPr>
            <a:r>
              <a:rPr lang="en-US" sz="3200" dirty="0">
                <a:solidFill>
                  <a:schemeClr val="tx1"/>
                </a:solidFill>
              </a:rPr>
              <a:t>   </a:t>
            </a:r>
            <a:r>
              <a:rPr lang="en-US" sz="3200" b="1" dirty="0">
                <a:solidFill>
                  <a:srgbClr val="FF0000"/>
                </a:solidFill>
              </a:rPr>
              <a:t>baptized in Christ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Picture 4" descr="A close up of rings&#10;&#10;AI-generated content may be incorrect.">
            <a:extLst>
              <a:ext uri="{FF2B5EF4-FFF2-40B4-BE49-F238E27FC236}">
                <a16:creationId xmlns:a16="http://schemas.microsoft.com/office/drawing/2014/main" id="{E5D67D36-C49E-1B68-8460-42A746268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71642" y="1612682"/>
            <a:ext cx="5770541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A5787-2B02-5488-057E-296776805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0272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5. How Is Baptism </a:t>
            </a:r>
            <a:r>
              <a:rPr lang="en-US" b="1" dirty="0" err="1"/>
              <a:t>Practised</a:t>
            </a:r>
            <a:r>
              <a:rPr lang="en-US" b="1" dirty="0"/>
              <a:t>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0BE4E7-0C10-3FDB-C7E6-55967D502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609" y="1008475"/>
            <a:ext cx="11158780" cy="558434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Immersion</a:t>
            </a:r>
            <a:r>
              <a:rPr lang="en-US" sz="2400" dirty="0"/>
              <a:t> is the biblical method</a:t>
            </a:r>
          </a:p>
          <a:p>
            <a:pPr marL="45720" indent="0">
              <a:buNone/>
            </a:pPr>
            <a:r>
              <a:rPr lang="en-US" sz="2400" dirty="0"/>
              <a:t>    - Jesus Himself was baptized this way </a:t>
            </a:r>
            <a:r>
              <a:rPr lang="en-US" sz="2400" b="1" dirty="0">
                <a:solidFill>
                  <a:srgbClr val="FF0000"/>
                </a:solidFill>
              </a:rPr>
              <a:t>(Matthew 3:16)</a:t>
            </a:r>
          </a:p>
          <a:p>
            <a:pPr marL="45720" indent="0">
              <a:buNone/>
            </a:pPr>
            <a:r>
              <a:rPr lang="en-US" sz="2400" dirty="0"/>
              <a:t>    - The Ethiopian eunuch too </a:t>
            </a:r>
            <a:r>
              <a:rPr lang="en-US" sz="2400" b="1" dirty="0">
                <a:solidFill>
                  <a:srgbClr val="FF0000"/>
                </a:solidFill>
              </a:rPr>
              <a:t>(Acts 8:36-38)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JSM Practices :</a:t>
            </a:r>
          </a:p>
          <a:p>
            <a:pPr marL="45720" indent="0">
              <a:buNone/>
            </a:pPr>
            <a:r>
              <a:rPr lang="en-US" sz="2400" dirty="0"/>
              <a:t>   - JSM also baptizes believers via </a:t>
            </a:r>
            <a:r>
              <a:rPr lang="en-US" sz="2400" b="1" dirty="0">
                <a:solidFill>
                  <a:srgbClr val="FF0000"/>
                </a:solidFill>
              </a:rPr>
              <a:t>sprinkling</a:t>
            </a:r>
            <a:r>
              <a:rPr lang="en-US" sz="2400" dirty="0"/>
              <a:t> (exceptions rather than the norm</a:t>
            </a:r>
          </a:p>
          <a:p>
            <a:pPr marL="45720" indent="0">
              <a:buNone/>
            </a:pPr>
            <a:r>
              <a:rPr lang="en-US" sz="2400" dirty="0"/>
              <a:t>     (</a:t>
            </a:r>
            <a:r>
              <a:rPr lang="en-US" sz="2400" dirty="0" err="1"/>
              <a:t>eg.</a:t>
            </a:r>
            <a:r>
              <a:rPr lang="en-US" sz="2400" dirty="0"/>
              <a:t> those who are aged and sick)</a:t>
            </a:r>
          </a:p>
          <a:p>
            <a:pPr marL="45720" indent="0">
              <a:buNone/>
            </a:pPr>
            <a:r>
              <a:rPr lang="en-US" sz="2400" dirty="0"/>
              <a:t>   - Only baptized members partake the Lord’s Supper (Holy Communion)</a:t>
            </a:r>
          </a:p>
          <a:p>
            <a:pPr marL="45720" indent="0">
              <a:buNone/>
            </a:pPr>
            <a:r>
              <a:rPr lang="en-US" sz="2400" dirty="0"/>
              <a:t>   - Only baptized members may take on key leadership roles in the church</a:t>
            </a:r>
          </a:p>
          <a:p>
            <a:pPr marL="45720" indent="0">
              <a:buNone/>
            </a:pPr>
            <a:r>
              <a:rPr lang="en-US" sz="2400" dirty="0"/>
              <a:t>   - JSM does not subscribe to infant baptism. The infant is unable to profess </a:t>
            </a:r>
          </a:p>
          <a:p>
            <a:pPr marL="45720" indent="0">
              <a:buNone/>
            </a:pPr>
            <a:r>
              <a:rPr lang="en-US" sz="2400" dirty="0"/>
              <a:t>     faith publicly. We only dedicate infants to God.</a:t>
            </a:r>
          </a:p>
        </p:txBody>
      </p:sp>
    </p:spTree>
    <p:extLst>
      <p:ext uri="{BB962C8B-B14F-4D97-AF65-F5344CB8AC3E}">
        <p14:creationId xmlns:p14="http://schemas.microsoft.com/office/powerpoint/2010/main" val="359346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3489B-073C-0949-3051-034EB3971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58723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6. Discussion /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A40E9-5CAF-C737-0B9A-44E31CE4E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873" y="1016534"/>
            <a:ext cx="11300848" cy="5198288"/>
          </a:xfrm>
        </p:spPr>
        <p:txBody>
          <a:bodyPr>
            <a:noAutofit/>
          </a:bodyPr>
          <a:lstStyle/>
          <a:p>
            <a:r>
              <a:rPr lang="en-US" sz="2800" dirty="0"/>
              <a:t>What stands out to you about baptism that you didn’t know before?</a:t>
            </a:r>
          </a:p>
          <a:p>
            <a:r>
              <a:rPr lang="en-US" sz="2800" dirty="0"/>
              <a:t>Are you ready to be baptized? Why or why not?</a:t>
            </a:r>
          </a:p>
          <a:p>
            <a:r>
              <a:rPr lang="en-US" sz="2800" dirty="0"/>
              <a:t>Do you think every believer should be baptized?</a:t>
            </a:r>
          </a:p>
          <a:p>
            <a:r>
              <a:rPr lang="en-US" sz="2800" dirty="0"/>
              <a:t>What does baptism mean to you personally?</a:t>
            </a:r>
          </a:p>
          <a:p>
            <a:r>
              <a:rPr lang="en-US" sz="2800" dirty="0"/>
              <a:t>How does baptism strengthen your identity as a follower of Jesus?</a:t>
            </a:r>
          </a:p>
          <a:p>
            <a:r>
              <a:rPr lang="en-US" sz="2800" dirty="0"/>
              <a:t>How can baptism encourage others around you?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  Encourage those who are ready to view it as a joyful</a:t>
            </a:r>
          </a:p>
          <a:p>
            <a:pPr marL="4572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  declaration of their faith.</a:t>
            </a:r>
          </a:p>
        </p:txBody>
      </p:sp>
    </p:spTree>
    <p:extLst>
      <p:ext uri="{BB962C8B-B14F-4D97-AF65-F5344CB8AC3E}">
        <p14:creationId xmlns:p14="http://schemas.microsoft.com/office/powerpoint/2010/main" val="346600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0D233-4563-89C7-567C-43ABDE002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0272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7. Baptismal Testimony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721FF-68A0-2469-9CDD-563AE34E7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918" y="970038"/>
            <a:ext cx="10616339" cy="5622786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3200" dirty="0"/>
              <a:t>     </a:t>
            </a:r>
            <a:r>
              <a:rPr lang="en-US" sz="3200" b="1" dirty="0">
                <a:solidFill>
                  <a:srgbClr val="FF0000"/>
                </a:solidFill>
              </a:rPr>
              <a:t>Purpose : </a:t>
            </a:r>
          </a:p>
          <a:p>
            <a:pPr marL="502920" indent="-457200" algn="just">
              <a:buAutoNum type="arabicPeriod"/>
            </a:pPr>
            <a:r>
              <a:rPr lang="en-US" sz="3200" dirty="0"/>
              <a:t>To help each baptismal candidate share his/her faith story with clarity and confidence as part of his/her baptism. </a:t>
            </a:r>
          </a:p>
          <a:p>
            <a:pPr marL="502920" indent="-457200" algn="just">
              <a:buAutoNum type="arabicPeriod"/>
            </a:pPr>
            <a:r>
              <a:rPr lang="en-US" sz="3200" dirty="0"/>
              <a:t>His/her testimony is a way to glorify God, encourage others, and declare his/her new life in Christ.</a:t>
            </a:r>
          </a:p>
          <a:p>
            <a:pPr algn="just"/>
            <a:r>
              <a:rPr lang="en-US" sz="3200" dirty="0"/>
              <a:t>What was your life like before you came to know Jesus?</a:t>
            </a:r>
          </a:p>
          <a:p>
            <a:pPr algn="just"/>
            <a:r>
              <a:rPr lang="en-US" sz="3200" dirty="0"/>
              <a:t>How did you come to trust in Jesus for salvation?</a:t>
            </a:r>
          </a:p>
          <a:p>
            <a:pPr algn="just"/>
            <a:r>
              <a:rPr lang="en-US" sz="3200" dirty="0"/>
              <a:t>What has changed since you came to Christ?</a:t>
            </a:r>
          </a:p>
        </p:txBody>
      </p:sp>
    </p:spTree>
    <p:extLst>
      <p:ext uri="{BB962C8B-B14F-4D97-AF65-F5344CB8AC3E}">
        <p14:creationId xmlns:p14="http://schemas.microsoft.com/office/powerpoint/2010/main" val="127114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9F4D-2940-C4D3-505B-A84675F0C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014" y="280674"/>
            <a:ext cx="10013971" cy="60272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8. Church Membership &amp; The Lord’s Supper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D500D-DC88-8654-6ADB-AAE321B8C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61" y="970039"/>
            <a:ext cx="11468746" cy="5151792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2800" dirty="0"/>
              <a:t>Every believer should join a </a:t>
            </a:r>
            <a:r>
              <a:rPr lang="en-US" sz="2800" b="1" dirty="0">
                <a:solidFill>
                  <a:srgbClr val="FF0000"/>
                </a:solidFill>
              </a:rPr>
              <a:t>local church </a:t>
            </a:r>
            <a:r>
              <a:rPr lang="en-US" sz="2800" dirty="0"/>
              <a:t>(See Lesson 4 on Church and Fellowship). In many churches, including JSM, only </a:t>
            </a:r>
            <a:r>
              <a:rPr lang="en-US" sz="2800" b="1" dirty="0">
                <a:solidFill>
                  <a:srgbClr val="FF0000"/>
                </a:solidFill>
              </a:rPr>
              <a:t>baptized</a:t>
            </a:r>
            <a:r>
              <a:rPr lang="en-US" sz="2800" dirty="0"/>
              <a:t> believers are accepted as members of the church.</a:t>
            </a:r>
          </a:p>
          <a:p>
            <a:pPr marL="45720" indent="0" algn="just">
              <a:buNone/>
            </a:pPr>
            <a:r>
              <a:rPr lang="en-SG" sz="2800" dirty="0"/>
              <a:t>“Then they that gladly received his word were </a:t>
            </a:r>
            <a:r>
              <a:rPr lang="en-SG" sz="2800" b="1" dirty="0">
                <a:solidFill>
                  <a:srgbClr val="FF0000"/>
                </a:solidFill>
              </a:rPr>
              <a:t>baptized</a:t>
            </a:r>
            <a:r>
              <a:rPr lang="en-SG" sz="2800" dirty="0"/>
              <a:t>: and the same day there were </a:t>
            </a:r>
            <a:r>
              <a:rPr lang="en-SG" sz="2800" b="1" dirty="0">
                <a:solidFill>
                  <a:srgbClr val="FF0000"/>
                </a:solidFill>
              </a:rPr>
              <a:t>added</a:t>
            </a:r>
            <a:r>
              <a:rPr lang="en-SG" sz="2800" dirty="0"/>
              <a:t> </a:t>
            </a:r>
            <a:r>
              <a:rPr lang="en-SG" sz="2800" i="1" dirty="0"/>
              <a:t>unto them</a:t>
            </a:r>
            <a:r>
              <a:rPr lang="en-SG" sz="2800" dirty="0"/>
              <a:t> about three thousand souls. And they continued steadfastly in the </a:t>
            </a:r>
            <a:r>
              <a:rPr lang="en-SG" sz="2800" b="1" dirty="0">
                <a:solidFill>
                  <a:srgbClr val="FF0000"/>
                </a:solidFill>
              </a:rPr>
              <a:t>apostles' doctrine and fellowship, and in breaking of bread, and in prayers.</a:t>
            </a:r>
            <a:r>
              <a:rPr lang="en-SG" sz="2800" dirty="0"/>
              <a:t>” </a:t>
            </a:r>
            <a:r>
              <a:rPr lang="en-SG" sz="2800" b="1" dirty="0">
                <a:solidFill>
                  <a:srgbClr val="FF0000"/>
                </a:solidFill>
              </a:rPr>
              <a:t>(Acts 2:41-42)</a:t>
            </a:r>
          </a:p>
          <a:p>
            <a:pPr marL="45720" indent="0" algn="just">
              <a:buNone/>
            </a:pPr>
            <a:r>
              <a:rPr lang="en-SG" sz="2800" dirty="0"/>
              <a:t>The New Testament teaches two ordinances given by Christ to the Church. The first is </a:t>
            </a:r>
            <a:r>
              <a:rPr lang="en-SG" sz="2800" b="1" dirty="0">
                <a:solidFill>
                  <a:srgbClr val="FF0000"/>
                </a:solidFill>
              </a:rPr>
              <a:t>Baptism</a:t>
            </a:r>
            <a:r>
              <a:rPr lang="en-SG" sz="2800" dirty="0"/>
              <a:t> and the second is the </a:t>
            </a:r>
            <a:r>
              <a:rPr lang="en-SG" sz="2800" b="1" dirty="0">
                <a:solidFill>
                  <a:srgbClr val="FF0000"/>
                </a:solidFill>
              </a:rPr>
              <a:t>Lord’s Supper</a:t>
            </a:r>
            <a:r>
              <a:rPr lang="en-SG" sz="2800" dirty="0"/>
              <a:t>.</a:t>
            </a:r>
          </a:p>
          <a:p>
            <a:pPr marL="45720" indent="0" algn="just">
              <a:buNone/>
            </a:pPr>
            <a:r>
              <a:rPr lang="en-SG" sz="2800" dirty="0"/>
              <a:t>In JSM, only </a:t>
            </a:r>
            <a:r>
              <a:rPr lang="en-SG" sz="2800" dirty="0">
                <a:solidFill>
                  <a:srgbClr val="FF0000"/>
                </a:solidFill>
              </a:rPr>
              <a:t>baptised</a:t>
            </a:r>
            <a:r>
              <a:rPr lang="en-SG" sz="2800" dirty="0"/>
              <a:t> believers are allowed to partake of the </a:t>
            </a:r>
            <a:r>
              <a:rPr lang="en-SG" sz="2800" b="1" dirty="0">
                <a:solidFill>
                  <a:srgbClr val="FF0000"/>
                </a:solidFill>
              </a:rPr>
              <a:t>Lord’s Supper</a:t>
            </a:r>
            <a:r>
              <a:rPr lang="en-SG" sz="2800" dirty="0"/>
              <a:t> (also known as the </a:t>
            </a:r>
            <a:r>
              <a:rPr lang="en-SG" sz="2800" b="1" dirty="0">
                <a:solidFill>
                  <a:srgbClr val="FF0000"/>
                </a:solidFill>
              </a:rPr>
              <a:t>Holy Communion</a:t>
            </a:r>
            <a:r>
              <a:rPr lang="en-SG" sz="2800" dirty="0"/>
              <a:t>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70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9DC6-99CC-7E60-3767-F60D47261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890" y="265176"/>
            <a:ext cx="10044967" cy="54073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8. Church Membership &amp; The Lord’s Supper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28146-02EB-7099-6A10-3FEEC5544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56" y="923546"/>
            <a:ext cx="11406752" cy="5384266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Lord’s Supper (Holy Communion) </a:t>
            </a:r>
            <a:r>
              <a:rPr lang="en-US" sz="2400" dirty="0"/>
              <a:t>is instituted by our Lord on the night when he was betrayed. It serves multiple purposes:</a:t>
            </a:r>
          </a:p>
          <a:p>
            <a:pPr marL="45720" indent="0" algn="just">
              <a:buNone/>
            </a:pPr>
            <a:r>
              <a:rPr lang="en-US" sz="2400" dirty="0"/>
              <a:t>    - </a:t>
            </a:r>
            <a:r>
              <a:rPr lang="en-US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Regular remembrance of Christ’s sacrifice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/>
              <a:t>– “This do in remembrance</a:t>
            </a:r>
          </a:p>
          <a:p>
            <a:pPr marL="45720" indent="0" algn="just">
              <a:buNone/>
            </a:pPr>
            <a:r>
              <a:rPr lang="en-US" sz="2400" dirty="0"/>
              <a:t>      of me.”  </a:t>
            </a:r>
            <a:r>
              <a:rPr lang="en-US" sz="2400" b="1" dirty="0">
                <a:solidFill>
                  <a:srgbClr val="FF0000"/>
                </a:solidFill>
              </a:rPr>
              <a:t>(1 Cor 11:24)</a:t>
            </a:r>
          </a:p>
          <a:p>
            <a:pPr marL="45720" indent="0" algn="just">
              <a:buNone/>
            </a:pPr>
            <a:r>
              <a:rPr lang="en-US" sz="2400" dirty="0"/>
              <a:t>    - </a:t>
            </a:r>
            <a:r>
              <a:rPr lang="en-US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Self examination &amp; a time of personal examination</a:t>
            </a:r>
            <a:r>
              <a:rPr lang="en-US" sz="2400" dirty="0"/>
              <a:t>- “Let a man</a:t>
            </a:r>
          </a:p>
          <a:p>
            <a:pPr marL="45720" indent="0" algn="just">
              <a:buNone/>
            </a:pPr>
            <a:r>
              <a:rPr lang="en-US" sz="2400" dirty="0"/>
              <a:t>       examine himself, and so let him eat of that bread, and drink of that cup.” </a:t>
            </a:r>
          </a:p>
          <a:p>
            <a:pPr marL="45720" indent="0" algn="just">
              <a:buNone/>
            </a:pPr>
            <a:r>
              <a:rPr lang="en-US" sz="2400" b="1" dirty="0">
                <a:solidFill>
                  <a:srgbClr val="FF0000"/>
                </a:solidFill>
              </a:rPr>
              <a:t>      (1 Cor 11:28)</a:t>
            </a:r>
          </a:p>
          <a:p>
            <a:pPr marL="45720" indent="0" algn="just">
              <a:buNone/>
            </a:pPr>
            <a:r>
              <a:rPr lang="en-US" sz="2400" dirty="0"/>
              <a:t>    - </a:t>
            </a:r>
            <a:r>
              <a:rPr lang="en-US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Proclaiming our hope in His Second Coming </a:t>
            </a:r>
            <a:r>
              <a:rPr lang="en-US" sz="2400" dirty="0"/>
              <a:t>– “For as often as ye eat</a:t>
            </a:r>
          </a:p>
          <a:p>
            <a:pPr marL="45720" indent="0" algn="just">
              <a:buNone/>
            </a:pPr>
            <a:r>
              <a:rPr lang="en-US" sz="2400" dirty="0"/>
              <a:t>       this bread, and drink this cup, ye do show the Lord’s death till He came.” </a:t>
            </a:r>
            <a:endParaRPr lang="en-US" sz="2400" b="1" dirty="0">
              <a:solidFill>
                <a:srgbClr val="FF0000"/>
              </a:solidFill>
            </a:endParaRPr>
          </a:p>
          <a:p>
            <a:pPr marL="45720" indent="0" algn="just">
              <a:buNone/>
            </a:pPr>
            <a:r>
              <a:rPr lang="en-US" sz="2400" b="1" dirty="0">
                <a:solidFill>
                  <a:srgbClr val="FF0000"/>
                </a:solidFill>
              </a:rPr>
              <a:t>       (1 Cor 11:26)</a:t>
            </a:r>
          </a:p>
        </p:txBody>
      </p:sp>
    </p:spTree>
    <p:extLst>
      <p:ext uri="{BB962C8B-B14F-4D97-AF65-F5344CB8AC3E}">
        <p14:creationId xmlns:p14="http://schemas.microsoft.com/office/powerpoint/2010/main" val="338831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16x9</Template>
  <TotalTime>1493</TotalTime>
  <Words>1388</Words>
  <Application>Microsoft Macintosh PowerPoint</Application>
  <PresentationFormat>Widescreen</PresentationFormat>
  <Paragraphs>100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Georgia</vt:lpstr>
      <vt:lpstr>Ocean 16x9</vt:lpstr>
      <vt:lpstr>Jesus Saves Mission  Baptismal Class Lesson 2</vt:lpstr>
      <vt:lpstr>Lesson 2 : Understanding Baptism</vt:lpstr>
      <vt:lpstr>Have  You  Ever  Witnessed  A  Baptism? What  Stood  Out  To  You?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What Is Baptism?</vt:lpstr>
      <vt:lpstr>PowerPoint Presentation</vt:lpstr>
      <vt:lpstr>PowerPoint Presentation</vt:lpstr>
      <vt:lpstr>3. Why Should We Be Baptised?</vt:lpstr>
      <vt:lpstr>PowerPoint Presentation</vt:lpstr>
      <vt:lpstr>PowerPoint Presentation</vt:lpstr>
      <vt:lpstr>PowerPoint Presentation</vt:lpstr>
      <vt:lpstr>3. Why Should We Be Baptised?</vt:lpstr>
      <vt:lpstr>4. What Does Baptism Symbolise?</vt:lpstr>
      <vt:lpstr>PowerPoint Presentation</vt:lpstr>
      <vt:lpstr>PowerPoint Presentation</vt:lpstr>
      <vt:lpstr>PowerPoint Presentation</vt:lpstr>
      <vt:lpstr>Analogy : Wedding Ring In Marriage</vt:lpstr>
      <vt:lpstr>5. How Is Baptism Practised?</vt:lpstr>
      <vt:lpstr>6. Discussion / Reflection</vt:lpstr>
      <vt:lpstr>7. Baptismal Testimony Guide</vt:lpstr>
      <vt:lpstr>8. Church Membership &amp; The Lord’s Supper</vt:lpstr>
      <vt:lpstr>8. Church Membership &amp; The Lord’s Supper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Chan</dc:creator>
  <cp:lastModifiedBy>John Chan</cp:lastModifiedBy>
  <cp:revision>18</cp:revision>
  <dcterms:created xsi:type="dcterms:W3CDTF">2025-12-08T15:02:33Z</dcterms:created>
  <dcterms:modified xsi:type="dcterms:W3CDTF">2025-12-09T15:55:45Z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