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5.jpg" ContentType="image/x-emf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67" r:id="rId4"/>
    <p:sldId id="268" r:id="rId5"/>
    <p:sldId id="269" r:id="rId6"/>
    <p:sldId id="271" r:id="rId7"/>
    <p:sldId id="272" r:id="rId8"/>
    <p:sldId id="290" r:id="rId9"/>
    <p:sldId id="292" r:id="rId10"/>
    <p:sldId id="283" r:id="rId11"/>
    <p:sldId id="294" r:id="rId12"/>
    <p:sldId id="270" r:id="rId13"/>
    <p:sldId id="276" r:id="rId14"/>
    <p:sldId id="273" r:id="rId15"/>
    <p:sldId id="280" r:id="rId16"/>
    <p:sldId id="282" r:id="rId17"/>
    <p:sldId id="274" r:id="rId18"/>
    <p:sldId id="284" r:id="rId19"/>
    <p:sldId id="288" r:id="rId20"/>
    <p:sldId id="275" r:id="rId21"/>
    <p:sldId id="278" r:id="rId22"/>
    <p:sldId id="295" r:id="rId23"/>
    <p:sldId id="297" r:id="rId24"/>
    <p:sldId id="293" r:id="rId25"/>
    <p:sldId id="277" r:id="rId26"/>
    <p:sldId id="286" r:id="rId27"/>
    <p:sldId id="289" r:id="rId28"/>
    <p:sldId id="281" r:id="rId29"/>
    <p:sldId id="279" r:id="rId30"/>
    <p:sldId id="298" r:id="rId31"/>
    <p:sldId id="287" r:id="rId32"/>
    <p:sldId id="299" r:id="rId33"/>
    <p:sldId id="301" r:id="rId34"/>
    <p:sldId id="300" r:id="rId35"/>
    <p:sldId id="26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43" autoAdjust="0"/>
    <p:restoredTop sz="94660"/>
  </p:normalViewPr>
  <p:slideViewPr>
    <p:cSldViewPr snapToGrid="0">
      <p:cViewPr>
        <p:scale>
          <a:sx n="79" d="100"/>
          <a:sy n="79" d="100"/>
        </p:scale>
        <p:origin x="528" y="9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12/6/25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12/6/25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12/6/25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12/6/25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12/6/25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12/6/25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12/6/25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12/6/25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12/6/25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12/6/25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12/6/25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12/6/25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12/6/25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vGt-kVboY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tquestions.org/way-of-salvation.html" TargetMode="Externa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hyperlink" Target="https://slideplayer.com/slide/16940271/" TargetMode="External"/><Relationship Id="rId7" Type="http://schemas.openxmlformats.org/officeDocument/2006/relationships/hyperlink" Target="https://www.youtube.com/watch?v=_jgWmDM0wZw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hyperlink" Target="https://www.compellingtruth.org/what-is-salvation.html" TargetMode="External"/><Relationship Id="rId4" Type="http://schemas.openxmlformats.org/officeDocument/2006/relationships/image" Target="../media/image6.jpg"/><Relationship Id="rId9" Type="http://schemas.openxmlformats.org/officeDocument/2006/relationships/hyperlink" Target="https://www.pinterest.com/pin/what-is-the-true-meaning-of-salvation--723109283909706234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hyperlink" Target="https://slideplayer.com/slide/16940271/" TargetMode="External"/><Relationship Id="rId7" Type="http://schemas.openxmlformats.org/officeDocument/2006/relationships/hyperlink" Target="https://allthingsfaithful.com/salvation-what-does-it-mean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www.pinterest.com/pin/salvation-redemption-from-sin--85286986687662247/" TargetMode="External"/><Relationship Id="rId4" Type="http://schemas.openxmlformats.org/officeDocument/2006/relationships/image" Target="../media/image9.jpg"/><Relationship Id="rId9" Type="http://schemas.openxmlformats.org/officeDocument/2006/relationships/hyperlink" Target="https://www.thebible.blog/bible-questions/what-does-it-mean-to-be-saved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rdslibrary.com/the-gospel-message-of-salvation-in-scripture-key-bible-verses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tquestions.org/gospel-message.html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bleportal.com/video/vacation-bible-school-under-construction-memory-verse-1-corinthians-153-4-L_Y6SFnyxIM" TargetMode="Externa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in/240801911301293455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qUPoJOAOB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erve.com/owen-clark/what-is-salvation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erve.com/kelsey-long/the-doctrine-of-salvation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age.googleapis.com/dpjvsnkruibjre/what-is-the-meaning-of-salvation-in-the-bible.html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.uk/pin/the-meaning-of-salvation--594404850794274624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r.inspiredpencil.com/pictures-2023/christian-salvation-quotes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interest.com/pin/what-is-the-true-meaning-of-salvation--723109283909706234/" TargetMode="External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hebigpictureviews.blogspot.com/p/about-salvation.html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hareromansroad.com/wp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ofit.org/image-gallery/21884748179146896/romans-road-tract-10-free-pdf-printables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interest.com/pin/473300242074921033/" TargetMode="External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tquestions.org/by-grace-through-faith.html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.org/article/gods-plan-salvation" TargetMode="External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.org/article/gods-plan-salvation" TargetMode="External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eamstime.com/john-bible-gospel-message-salvation-verse-graphic-composition-christian-god-s-love-world-art-can-be-used-church-image267771844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age.googleapis.com/dpjvsnkruibjre/what-is-the-meaning-of-salvation-in-the-bible.html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taglance.randstad.com/viewer/free-printable-abc-of-salvation-printable.html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rayray.com/simple-prayer-of-salvation/" TargetMode="External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Sinners-Prayer-Pocket-Scripture-Salvation/dp/B0C9XMFQ99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avida.davivienda.com/viewer/free-printable-abc-of-salvation-printable.html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nmin.org/how-to-become-a-christian/" TargetMode="Externa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age.googleapis.com/dxcckrdlgtpcwe/google-what-is-salvation.html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ailyverses.net/2-corinthians/5/17/kjv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805.com/christian-salvation-a-video-and-infographic-with-verses/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4605" y="1553746"/>
            <a:ext cx="9602789" cy="2667000"/>
          </a:xfrm>
        </p:spPr>
        <p:txBody>
          <a:bodyPr/>
          <a:lstStyle/>
          <a:p>
            <a:r>
              <a:rPr lang="en-US" dirty="0"/>
              <a:t>Jesus Saves Mission </a:t>
            </a:r>
            <a:br>
              <a:rPr lang="en-US" dirty="0"/>
            </a:br>
            <a:r>
              <a:rPr lang="en-US" dirty="0"/>
              <a:t>Baptismal Class</a:t>
            </a:r>
            <a:br>
              <a:rPr lang="en-US" dirty="0"/>
            </a:br>
            <a:r>
              <a:rPr lang="en-US" dirty="0"/>
              <a:t>Introduction &amp; Lesson 1</a:t>
            </a:r>
          </a:p>
        </p:txBody>
      </p:sp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612905"/>
            <a:ext cx="9509759" cy="1088136"/>
          </a:xfrm>
        </p:spPr>
        <p:txBody>
          <a:bodyPr/>
          <a:lstStyle/>
          <a:p>
            <a:pPr algn="ctr"/>
            <a:r>
              <a:rPr lang="en-US" b="1" dirty="0"/>
              <a:t>Goals of a Baptism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89" y="1984894"/>
            <a:ext cx="12119020" cy="3308325"/>
          </a:xfrm>
        </p:spPr>
        <p:txBody>
          <a:bodyPr>
            <a:noAutofit/>
          </a:bodyPr>
          <a:lstStyle/>
          <a:p>
            <a:r>
              <a:rPr lang="en-US" sz="3200" dirty="0"/>
              <a:t>Ensure a clear understanding of </a:t>
            </a:r>
            <a:r>
              <a:rPr lang="en-US" sz="3200" b="1" dirty="0"/>
              <a:t>salvation and the gospel</a:t>
            </a:r>
          </a:p>
          <a:p>
            <a:r>
              <a:rPr lang="en-US" sz="3200" dirty="0"/>
              <a:t>Explain the meaning of </a:t>
            </a:r>
            <a:r>
              <a:rPr lang="en-US" sz="3200" b="1" dirty="0"/>
              <a:t>baptism</a:t>
            </a:r>
          </a:p>
          <a:p>
            <a:r>
              <a:rPr lang="en-US" sz="3200" dirty="0"/>
              <a:t>Encourage habits that lead to </a:t>
            </a:r>
            <a:r>
              <a:rPr lang="en-US" sz="3200" b="1" dirty="0"/>
              <a:t>spiritual growth</a:t>
            </a:r>
          </a:p>
          <a:p>
            <a:r>
              <a:rPr lang="en-US" sz="3200" dirty="0"/>
              <a:t>Teach about being part of the </a:t>
            </a:r>
            <a:r>
              <a:rPr lang="en-US" sz="3200" b="1" dirty="0"/>
              <a:t>body of Christ (the Church)</a:t>
            </a:r>
          </a:p>
          <a:p>
            <a:r>
              <a:rPr lang="en-US" sz="3200" dirty="0"/>
              <a:t>Prepare believers for life of </a:t>
            </a:r>
            <a:r>
              <a:rPr lang="en-US" sz="3200" b="1" dirty="0"/>
              <a:t>obedience, service, and witness</a:t>
            </a:r>
          </a:p>
        </p:txBody>
      </p:sp>
    </p:spTree>
    <p:extLst>
      <p:ext uri="{BB962C8B-B14F-4D97-AF65-F5344CB8AC3E}">
        <p14:creationId xmlns:p14="http://schemas.microsoft.com/office/powerpoint/2010/main" val="332745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83024B-C1A8-4F30-86D9-F67EE94F5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5 - Session 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EC5340-2EC8-4A4B-CF4E-90E6D4CB7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93" y="1572768"/>
            <a:ext cx="11681138" cy="4142232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 The Gospel &amp; Salvation → Grace,  faith, repentance, assurance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 Understanding Baptism → Symbolism, meaning, obedience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 Spiritual Growth → Prayer, scripture, devotion, resisting temptation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 Church &amp; Fellowship → Community, worship, ordinances, accountability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 Living for Christ : Service &amp; Witness </a:t>
            </a:r>
          </a:p>
          <a:p>
            <a:pPr marL="4572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→ Spiritual gifts, serving with love, sharing faith, living as salt &amp; light </a:t>
            </a:r>
          </a:p>
        </p:txBody>
      </p:sp>
    </p:spTree>
    <p:extLst>
      <p:ext uri="{BB962C8B-B14F-4D97-AF65-F5344CB8AC3E}">
        <p14:creationId xmlns:p14="http://schemas.microsoft.com/office/powerpoint/2010/main" val="276463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4710-2B2A-45DE-B75E-85F2B2FA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74982"/>
          </a:xfrm>
        </p:spPr>
        <p:txBody>
          <a:bodyPr/>
          <a:lstStyle/>
          <a:p>
            <a:pPr algn="ctr"/>
            <a:r>
              <a:rPr lang="en-US" b="1" dirty="0"/>
              <a:t>Lesson 1 : The Gospel &amp; Salvation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EF2B8-DCF3-B2BD-6E31-967B6BE98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507" y="1040741"/>
            <a:ext cx="11590986" cy="4776517"/>
          </a:xfrm>
        </p:spPr>
        <p:txBody>
          <a:bodyPr>
            <a:noAutofit/>
          </a:bodyPr>
          <a:lstStyle/>
          <a:p>
            <a:r>
              <a:rPr lang="en-US" sz="2800" b="1" dirty="0"/>
              <a:t>Objectives :</a:t>
            </a:r>
          </a:p>
          <a:p>
            <a:pPr marL="45720" indent="0" algn="just">
              <a:buNone/>
            </a:pPr>
            <a:r>
              <a:rPr lang="en-US" sz="2800" dirty="0"/>
              <a:t>    Before we talk about baptism, we must be clear about what it means</a:t>
            </a:r>
          </a:p>
          <a:p>
            <a:pPr marL="45720" indent="0" algn="just">
              <a:buNone/>
            </a:pPr>
            <a:r>
              <a:rPr lang="en-US" sz="2800" dirty="0"/>
              <a:t>    to be saved? Baptism is for believers who have already trusted in</a:t>
            </a:r>
          </a:p>
          <a:p>
            <a:pPr marL="45720" indent="0" algn="just">
              <a:buNone/>
            </a:pPr>
            <a:r>
              <a:rPr lang="en-US" sz="2800" dirty="0"/>
              <a:t>    Jesus Christ.</a:t>
            </a:r>
          </a:p>
          <a:p>
            <a:pPr marL="45720" indent="0">
              <a:buNone/>
            </a:pPr>
            <a:r>
              <a:rPr lang="en-US" sz="2800" dirty="0"/>
              <a:t>    ○ Need to understand the </a:t>
            </a:r>
            <a:r>
              <a:rPr lang="en-US" sz="2800" b="1" dirty="0"/>
              <a:t>core message of the gospel</a:t>
            </a:r>
          </a:p>
          <a:p>
            <a:pPr marL="45720" indent="0">
              <a:buNone/>
            </a:pPr>
            <a:r>
              <a:rPr lang="en-US" sz="2800" dirty="0"/>
              <a:t>    ○ Clarify the </a:t>
            </a:r>
            <a:r>
              <a:rPr lang="en-US" sz="2800" b="1" dirty="0"/>
              <a:t>meaning of salvation </a:t>
            </a:r>
            <a:r>
              <a:rPr lang="en-US" sz="2800" dirty="0"/>
              <a:t>biblically</a:t>
            </a:r>
          </a:p>
          <a:p>
            <a:pPr marL="45720" indent="0">
              <a:buNone/>
            </a:pPr>
            <a:r>
              <a:rPr lang="en-US" sz="2800" dirty="0"/>
              <a:t>    ○ Encourage </a:t>
            </a:r>
            <a:r>
              <a:rPr lang="en-US" sz="2800" b="1" dirty="0"/>
              <a:t>personal faith &amp; assurance </a:t>
            </a:r>
            <a:r>
              <a:rPr lang="en-US" sz="2800" dirty="0"/>
              <a:t>in Jesus Christ as Lord &amp;</a:t>
            </a:r>
          </a:p>
          <a:p>
            <a:pPr marL="45720" indent="0">
              <a:buNone/>
            </a:pPr>
            <a:r>
              <a:rPr lang="en-US" sz="2800" dirty="0"/>
              <a:t>       </a:t>
            </a:r>
            <a:r>
              <a:rPr lang="en-US" sz="2800" dirty="0" err="1"/>
              <a:t>Saviour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8512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05485-8F5D-500E-4EAD-3B559B36E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772" y="265176"/>
            <a:ext cx="7482626" cy="1088136"/>
          </a:xfrm>
        </p:spPr>
        <p:txBody>
          <a:bodyPr>
            <a:normAutofit/>
          </a:bodyPr>
          <a:lstStyle/>
          <a:p>
            <a:r>
              <a:rPr lang="en-US" b="1" dirty="0"/>
              <a:t>1. Knowing Jesus Personally</a:t>
            </a:r>
          </a:p>
        </p:txBody>
      </p:sp>
      <p:pic>
        <p:nvPicPr>
          <p:cNvPr id="7" name="Picture 6" descr="A blue sky with clouds and text&#10;&#10;AI-generated content may be incorrect.">
            <a:extLst>
              <a:ext uri="{FF2B5EF4-FFF2-40B4-BE49-F238E27FC236}">
                <a16:creationId xmlns:a16="http://schemas.microsoft.com/office/drawing/2014/main" id="{B264E812-CB72-CFD1-B664-71D1756A5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665" y="2286000"/>
            <a:ext cx="6096000" cy="4572000"/>
          </a:xfrm>
          <a:prstGeom prst="rect">
            <a:avLst/>
          </a:prstGeom>
        </p:spPr>
      </p:pic>
      <p:pic>
        <p:nvPicPr>
          <p:cNvPr id="11" name="Picture 10" descr="A book with a cross on it&#10;&#10;AI-generated content may be incorrect.">
            <a:extLst>
              <a:ext uri="{FF2B5EF4-FFF2-40B4-BE49-F238E27FC236}">
                <a16:creationId xmlns:a16="http://schemas.microsoft.com/office/drawing/2014/main" id="{E8A77AA3-4BAC-5B7F-2F88-6D2EF025F3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115665" y="2286000"/>
            <a:ext cx="6067635" cy="4572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6B125B3-661B-5108-1655-75DE11A80FBF}"/>
              </a:ext>
            </a:extLst>
          </p:cNvPr>
          <p:cNvSpPr/>
          <p:nvPr/>
        </p:nvSpPr>
        <p:spPr>
          <a:xfrm>
            <a:off x="9176198" y="6439989"/>
            <a:ext cx="2386612" cy="4180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2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A70F33-D4EF-AA6D-896C-F50FE7081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644106"/>
            <a:ext cx="0" cy="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2F1F3F-CBB1-0559-2714-DB2B80E62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C20C29-4B30-A380-7557-5ADCBA0ED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C88D52-000E-2C26-F730-228EA5DC6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5" name="Picture 14" descr="A wooden cross with a sunset behind it&#10;&#10;AI-generated content may be incorrect.">
            <a:extLst>
              <a:ext uri="{FF2B5EF4-FFF2-40B4-BE49-F238E27FC236}">
                <a16:creationId xmlns:a16="http://schemas.microsoft.com/office/drawing/2014/main" id="{65A6F345-7B74-A0B0-BB05-24449314C6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353" y="0"/>
            <a:ext cx="7772400" cy="4076192"/>
          </a:xfrm>
          <a:prstGeom prst="rect">
            <a:avLst/>
          </a:prstGeom>
        </p:spPr>
      </p:pic>
      <p:pic>
        <p:nvPicPr>
          <p:cNvPr id="17" name="Picture 16" descr="A row of doors with a yellow door&#10;&#10;AI-generated content may be incorrect.">
            <a:extLst>
              <a:ext uri="{FF2B5EF4-FFF2-40B4-BE49-F238E27FC236}">
                <a16:creationId xmlns:a16="http://schemas.microsoft.com/office/drawing/2014/main" id="{695851A8-A22E-4125-4C61-47C6E99308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791" y="2706329"/>
            <a:ext cx="7527478" cy="4151671"/>
          </a:xfrm>
          <a:prstGeom prst="rect">
            <a:avLst/>
          </a:prstGeom>
        </p:spPr>
      </p:pic>
      <p:pic>
        <p:nvPicPr>
          <p:cNvPr id="23" name="Picture 22" descr="A cross on a hill&#10;&#10;AI-generated content may be incorrect.">
            <a:extLst>
              <a:ext uri="{FF2B5EF4-FFF2-40B4-BE49-F238E27FC236}">
                <a16:creationId xmlns:a16="http://schemas.microsoft.com/office/drawing/2014/main" id="{6D5E31E1-927E-AC08-E82B-52F68FEAB7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537268" y="0"/>
            <a:ext cx="4654731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3596A51-90B6-9F9B-576C-5E9B97B1BB35}"/>
              </a:ext>
            </a:extLst>
          </p:cNvPr>
          <p:cNvSpPr/>
          <p:nvPr/>
        </p:nvSpPr>
        <p:spPr>
          <a:xfrm>
            <a:off x="9791" y="2706328"/>
            <a:ext cx="7527478" cy="3961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7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E2BB-462A-92FC-DDA4-95F6F1230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0F8DCC-D46D-CC3C-316C-2B4190BA02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3644106"/>
            <a:ext cx="0" cy="0"/>
          </a:xfrm>
        </p:spPr>
      </p:pic>
      <p:pic>
        <p:nvPicPr>
          <p:cNvPr id="9" name="Picture 8" descr="A white text on a white background&#10;&#10;AI-generated content may be incorrect.">
            <a:extLst>
              <a:ext uri="{FF2B5EF4-FFF2-40B4-BE49-F238E27FC236}">
                <a16:creationId xmlns:a16="http://schemas.microsoft.com/office/drawing/2014/main" id="{4753E59F-0818-DC37-F4AF-CB0FECB29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1" y="0"/>
            <a:ext cx="9134455" cy="6858000"/>
          </a:xfrm>
          <a:prstGeom prst="rect">
            <a:avLst/>
          </a:prstGeom>
        </p:spPr>
      </p:pic>
      <p:pic>
        <p:nvPicPr>
          <p:cNvPr id="10" name="Picture 9" descr="A light shining on a pole&#10;&#10;AI-generated content may be incorrect.">
            <a:extLst>
              <a:ext uri="{FF2B5EF4-FFF2-40B4-BE49-F238E27FC236}">
                <a16:creationId xmlns:a16="http://schemas.microsoft.com/office/drawing/2014/main" id="{905B6775-172F-0B05-1507-C0FEFAF4A8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332839" y="0"/>
            <a:ext cx="3859159" cy="76547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89FA7D-C482-01C2-4397-F671C982B542}"/>
              </a:ext>
            </a:extLst>
          </p:cNvPr>
          <p:cNvSpPr/>
          <p:nvPr/>
        </p:nvSpPr>
        <p:spPr>
          <a:xfrm>
            <a:off x="0" y="3429000"/>
            <a:ext cx="833284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person with her hands together&#10;&#10;AI-generated content may be incorrect.">
            <a:extLst>
              <a:ext uri="{FF2B5EF4-FFF2-40B4-BE49-F238E27FC236}">
                <a16:creationId xmlns:a16="http://schemas.microsoft.com/office/drawing/2014/main" id="{4E127118-2912-193E-955E-81B25D3505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0" y="3282733"/>
            <a:ext cx="8332838" cy="437197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9420958-0ED6-F2A5-BC78-E1E745255236}"/>
              </a:ext>
            </a:extLst>
          </p:cNvPr>
          <p:cNvSpPr/>
          <p:nvPr/>
        </p:nvSpPr>
        <p:spPr>
          <a:xfrm>
            <a:off x="5442156" y="6740308"/>
            <a:ext cx="2890682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4B66AD-1142-ED02-2A3D-6B71555664C3}"/>
              </a:ext>
            </a:extLst>
          </p:cNvPr>
          <p:cNvSpPr/>
          <p:nvPr/>
        </p:nvSpPr>
        <p:spPr>
          <a:xfrm>
            <a:off x="-14748" y="6813755"/>
            <a:ext cx="1887794" cy="8409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5B21F-194D-3DE0-9088-806478B00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ross on a book&#10;&#10;AI-generated content may be incorrect.">
            <a:extLst>
              <a:ext uri="{FF2B5EF4-FFF2-40B4-BE49-F238E27FC236}">
                <a16:creationId xmlns:a16="http://schemas.microsoft.com/office/drawing/2014/main" id="{68267DAE-039F-F2CA-5F6B-B96921F70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82168" cy="609108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39640A-3CA7-52FA-2A98-44D9B1DF535B}"/>
              </a:ext>
            </a:extLst>
          </p:cNvPr>
          <p:cNvSpPr txBox="1"/>
          <p:nvPr/>
        </p:nvSpPr>
        <p:spPr>
          <a:xfrm>
            <a:off x="352699" y="6209072"/>
            <a:ext cx="10694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2. Knowing The Gospel Message Personally</a:t>
            </a:r>
          </a:p>
        </p:txBody>
      </p:sp>
    </p:spTree>
    <p:extLst>
      <p:ext uri="{BB962C8B-B14F-4D97-AF65-F5344CB8AC3E}">
        <p14:creationId xmlns:p14="http://schemas.microsoft.com/office/powerpoint/2010/main" val="245161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F54EA-07B6-56C2-816F-19D204D2B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 descr="A cross on a hill with a person standing on it&#10;&#10;AI-generated content may be incorrect.">
            <a:extLst>
              <a:ext uri="{FF2B5EF4-FFF2-40B4-BE49-F238E27FC236}">
                <a16:creationId xmlns:a16="http://schemas.microsoft.com/office/drawing/2014/main" id="{7DE47235-890A-ECCF-AB30-0050EC174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6886904" cy="6858000"/>
          </a:xfrm>
          <a:prstGeom prst="rect">
            <a:avLst/>
          </a:prstGeom>
        </p:spPr>
      </p:pic>
      <p:pic>
        <p:nvPicPr>
          <p:cNvPr id="6" name="Content Placeholder 5" descr="A sign with white text&#10;&#10;AI-generated content may be incorrect.">
            <a:extLst>
              <a:ext uri="{FF2B5EF4-FFF2-40B4-BE49-F238E27FC236}">
                <a16:creationId xmlns:a16="http://schemas.microsoft.com/office/drawing/2014/main" id="{8A007256-DB34-90C4-1596-39FB315317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442155" y="0"/>
            <a:ext cx="6886904" cy="68580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8F0584-0CA2-75CD-4868-D20B3E94031B}"/>
              </a:ext>
            </a:extLst>
          </p:cNvPr>
          <p:cNvSpPr/>
          <p:nvPr/>
        </p:nvSpPr>
        <p:spPr>
          <a:xfrm>
            <a:off x="4527755" y="6105832"/>
            <a:ext cx="914400" cy="7521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3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E23A4-FC61-0C1B-154F-FDF21B17C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a cross with text and symbols&#10;&#10;AI-generated content may be incorrect.">
            <a:extLst>
              <a:ext uri="{FF2B5EF4-FFF2-40B4-BE49-F238E27FC236}">
                <a16:creationId xmlns:a16="http://schemas.microsoft.com/office/drawing/2014/main" id="{4BFC6720-712F-E76E-E6CA-088B79E464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902246"/>
          </a:xfrm>
        </p:spPr>
      </p:pic>
    </p:spTree>
    <p:extLst>
      <p:ext uri="{BB962C8B-B14F-4D97-AF65-F5344CB8AC3E}">
        <p14:creationId xmlns:p14="http://schemas.microsoft.com/office/powerpoint/2010/main" val="394121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AE3A9-F5BA-D8E7-B0EF-5AA638079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-up of a message&#10;&#10;AI-generated content may be incorrect.">
            <a:extLst>
              <a:ext uri="{FF2B5EF4-FFF2-40B4-BE49-F238E27FC236}">
                <a16:creationId xmlns:a16="http://schemas.microsoft.com/office/drawing/2014/main" id="{CB2DDE47-B6AF-193D-A08B-C7CFF990C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91646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21978-BA6A-788F-BADB-84AF1BD1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black background with yellow text&#10;&#10;AI-generated content may be incorrect.">
            <a:extLst>
              <a:ext uri="{FF2B5EF4-FFF2-40B4-BE49-F238E27FC236}">
                <a16:creationId xmlns:a16="http://schemas.microsoft.com/office/drawing/2014/main" id="{BC634483-7C67-4DDD-43D9-86D2181CDC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2192001" cy="6824816"/>
          </a:xfrm>
        </p:spPr>
      </p:pic>
    </p:spTree>
    <p:extLst>
      <p:ext uri="{BB962C8B-B14F-4D97-AF65-F5344CB8AC3E}">
        <p14:creationId xmlns:p14="http://schemas.microsoft.com/office/powerpoint/2010/main" val="180583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AA1AB-67F9-65C6-23AF-3601CE097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37509A7A-FD3A-EBCA-1D5B-4DE0E2066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53004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BF8FE-58EB-A1B5-4844-6EF7E8540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iagram of the three tenses of salvation&#10;&#10;AI-generated content may be incorrect.">
            <a:extLst>
              <a:ext uri="{FF2B5EF4-FFF2-40B4-BE49-F238E27FC236}">
                <a16:creationId xmlns:a16="http://schemas.microsoft.com/office/drawing/2014/main" id="{7EC67DC0-C5D3-CAA2-95CB-A4D805EF2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353207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040D5-08DE-2052-CFF7-002EB9463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drawing of a person with arrows pointing to the word salvation&#10;&#10;AI-generated content may be incorrect.">
            <a:extLst>
              <a:ext uri="{FF2B5EF4-FFF2-40B4-BE49-F238E27FC236}">
                <a16:creationId xmlns:a16="http://schemas.microsoft.com/office/drawing/2014/main" id="{05C745BC-DA7B-DF27-D066-52654C476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7851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5F37-F0A1-AC63-8754-49B7A5607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quote on a white background&#10;&#10;AI-generated content may be incorrect.">
            <a:extLst>
              <a:ext uri="{FF2B5EF4-FFF2-40B4-BE49-F238E27FC236}">
                <a16:creationId xmlns:a16="http://schemas.microsoft.com/office/drawing/2014/main" id="{28726DF7-0D97-E555-57BC-09F006E7C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</p:spPr>
      </p:pic>
      <p:pic>
        <p:nvPicPr>
          <p:cNvPr id="7" name="Picture 6" descr="A cross on a hill&#10;&#10;AI-generated content may be incorrect.">
            <a:extLst>
              <a:ext uri="{FF2B5EF4-FFF2-40B4-BE49-F238E27FC236}">
                <a16:creationId xmlns:a16="http://schemas.microsoft.com/office/drawing/2014/main" id="{8B190C30-4402-DA9B-157A-CE343A4A4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57999" y="0"/>
            <a:ext cx="533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6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E8DAC-4557-B95E-EC6E-2A3E82D82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ath leading to a mountain&#10;&#10;AI-generated content may be incorrect.">
            <a:extLst>
              <a:ext uri="{FF2B5EF4-FFF2-40B4-BE49-F238E27FC236}">
                <a16:creationId xmlns:a16="http://schemas.microsoft.com/office/drawing/2014/main" id="{D6AC09DC-3D54-ABAF-3F8A-F643948CF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3062857" cy="6858000"/>
          </a:xfrm>
        </p:spPr>
      </p:pic>
    </p:spTree>
    <p:extLst>
      <p:ext uri="{BB962C8B-B14F-4D97-AF65-F5344CB8AC3E}">
        <p14:creationId xmlns:p14="http://schemas.microsoft.com/office/powerpoint/2010/main" val="233950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BC42D-696A-5A04-56E7-39B922A1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text on a piece of paper&#10;&#10;AI-generated content may be incorrect.">
            <a:extLst>
              <a:ext uri="{FF2B5EF4-FFF2-40B4-BE49-F238E27FC236}">
                <a16:creationId xmlns:a16="http://schemas.microsoft.com/office/drawing/2014/main" id="{A2255E4D-0CB1-FC17-4077-12DCFDD6F5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43530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5E249-3B87-416A-FC51-08523C70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ross with text on it&#10;&#10;AI-generated content may be incorrect.">
            <a:extLst>
              <a:ext uri="{FF2B5EF4-FFF2-40B4-BE49-F238E27FC236}">
                <a16:creationId xmlns:a16="http://schemas.microsoft.com/office/drawing/2014/main" id="{D538AC45-6418-2DBF-A751-5303D614BF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6327057" cy="6843252"/>
          </a:xfrm>
        </p:spPr>
      </p:pic>
      <p:pic>
        <p:nvPicPr>
          <p:cNvPr id="7" name="Picture 6" descr="A dirt road with text overlay&#10;&#10;AI-generated content may be incorrect.">
            <a:extLst>
              <a:ext uri="{FF2B5EF4-FFF2-40B4-BE49-F238E27FC236}">
                <a16:creationId xmlns:a16="http://schemas.microsoft.com/office/drawing/2014/main" id="{5D1CE51F-98EB-E6E8-5F80-A3C96FCEA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327057" y="14748"/>
            <a:ext cx="5864941" cy="682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8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83EEF-7426-13BD-E9BF-7BE3D4670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49224"/>
          </a:xfrm>
        </p:spPr>
        <p:txBody>
          <a:bodyPr/>
          <a:lstStyle/>
          <a:p>
            <a:pPr algn="ctr"/>
            <a:r>
              <a:rPr lang="en-US" b="1" dirty="0"/>
              <a:t>Our Response : Faith &amp; Repentance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A9BF9-B03F-B57F-8017-9C2DF8516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387" y="1248303"/>
            <a:ext cx="11651226" cy="4798535"/>
          </a:xfrm>
        </p:spPr>
        <p:txBody>
          <a:bodyPr>
            <a:noAutofit/>
          </a:bodyPr>
          <a:lstStyle/>
          <a:p>
            <a:pPr algn="just"/>
            <a:r>
              <a:rPr lang="en-SG" sz="2800" dirty="0"/>
              <a:t>“</a:t>
            </a:r>
            <a:r>
              <a:rPr lang="en-SG" sz="2800" b="1" dirty="0">
                <a:solidFill>
                  <a:srgbClr val="FF0000"/>
                </a:solidFill>
              </a:rPr>
              <a:t>Repent</a:t>
            </a:r>
            <a:r>
              <a:rPr lang="en-SG" sz="2800" dirty="0"/>
              <a:t> ye therefore, and be converted, that your sins may be blotted out, when the times of refreshing shall come from the presence of the Lord;” (Acts 3:19)</a:t>
            </a:r>
          </a:p>
          <a:p>
            <a:pPr algn="just"/>
            <a:r>
              <a:rPr lang="en-SG" sz="2800" dirty="0"/>
              <a:t>“Testifying both to the Jews, and also to the Greeks, </a:t>
            </a:r>
            <a:r>
              <a:rPr lang="en-SG" sz="2800" b="1" dirty="0">
                <a:solidFill>
                  <a:srgbClr val="FF0000"/>
                </a:solidFill>
              </a:rPr>
              <a:t>repentance</a:t>
            </a:r>
            <a:r>
              <a:rPr lang="en-SG" sz="2800" dirty="0"/>
              <a:t> toward God, and </a:t>
            </a:r>
            <a:r>
              <a:rPr lang="en-SG" sz="2800" b="1" dirty="0">
                <a:solidFill>
                  <a:srgbClr val="FF0000"/>
                </a:solidFill>
              </a:rPr>
              <a:t>faith</a:t>
            </a:r>
            <a:r>
              <a:rPr lang="en-SG" sz="2800" dirty="0"/>
              <a:t> toward our Lord Jesus Christ.” (Acts 20:21)</a:t>
            </a:r>
          </a:p>
          <a:p>
            <a:pPr algn="just"/>
            <a:r>
              <a:rPr lang="en-SG" sz="2800" dirty="0"/>
              <a:t>“That if thou shalt </a:t>
            </a:r>
            <a:r>
              <a:rPr lang="en-SG" sz="2800" b="1" dirty="0">
                <a:solidFill>
                  <a:srgbClr val="FF0000"/>
                </a:solidFill>
              </a:rPr>
              <a:t>confess</a:t>
            </a:r>
            <a:r>
              <a:rPr lang="en-SG" sz="2800" dirty="0"/>
              <a:t> with thy mouth the Lord Jesus, and shalt believe in thine heart that God hath raised him from the dead, thou shalt be saved.” (Rom 10:9)</a:t>
            </a:r>
          </a:p>
          <a:p>
            <a:pPr algn="just"/>
            <a:r>
              <a:rPr lang="en-SG" sz="2800" dirty="0"/>
              <a:t>“For with the heart man believeth unto righteousness; and with the mouth </a:t>
            </a:r>
            <a:r>
              <a:rPr lang="en-SG" sz="2800" b="1" dirty="0">
                <a:solidFill>
                  <a:srgbClr val="FF0000"/>
                </a:solidFill>
              </a:rPr>
              <a:t>confession</a:t>
            </a:r>
            <a:r>
              <a:rPr lang="en-SG" sz="2800" dirty="0"/>
              <a:t> is made unto salvation.” (Rom 10:10)</a:t>
            </a:r>
            <a:br>
              <a:rPr lang="en-SG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497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B03B0-D9B8-D7E8-7E10-DE2D68F1B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holding a box with a bow&#10;&#10;AI-generated content may be incorrect.">
            <a:extLst>
              <a:ext uri="{FF2B5EF4-FFF2-40B4-BE49-F238E27FC236}">
                <a16:creationId xmlns:a16="http://schemas.microsoft.com/office/drawing/2014/main" id="{58D79B01-74BC-5B8B-F50D-59349A2C8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-1"/>
            <a:ext cx="12248185" cy="5943601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8718D0-5489-8F57-9CCA-9EC70C3E31DE}"/>
              </a:ext>
            </a:extLst>
          </p:cNvPr>
          <p:cNvSpPr/>
          <p:nvPr/>
        </p:nvSpPr>
        <p:spPr>
          <a:xfrm>
            <a:off x="0" y="5324168"/>
            <a:ext cx="12248184" cy="153383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SG" sz="2800" dirty="0">
                <a:solidFill>
                  <a:schemeClr val="tx1"/>
                </a:solidFill>
              </a:rPr>
              <a:t>“For by grace are ye saved through faith; and that not of yourselves: </a:t>
            </a:r>
            <a:r>
              <a:rPr lang="en-SG" sz="2800" i="1" dirty="0">
                <a:solidFill>
                  <a:schemeClr val="tx1"/>
                </a:solidFill>
              </a:rPr>
              <a:t>it is</a:t>
            </a:r>
            <a:r>
              <a:rPr lang="en-SG" sz="2800" dirty="0">
                <a:solidFill>
                  <a:schemeClr val="tx1"/>
                </a:solidFill>
              </a:rPr>
              <a:t> the gift of God: Not of works, lest any man should boast.” </a:t>
            </a:r>
            <a:r>
              <a:rPr lang="en-SG" sz="2800" b="1" dirty="0">
                <a:solidFill>
                  <a:srgbClr val="FF0000"/>
                </a:solidFill>
              </a:rPr>
              <a:t>(Eph 2:8, 9)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34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F1E62-1CF4-CE02-A281-C63CB2D0E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54" y="265176"/>
            <a:ext cx="9509759" cy="1088136"/>
          </a:xfrm>
        </p:spPr>
        <p:txBody>
          <a:bodyPr>
            <a:normAutofit/>
          </a:bodyPr>
          <a:lstStyle/>
          <a:p>
            <a:r>
              <a:rPr lang="en-US" sz="3200" b="1" dirty="0"/>
              <a:t>God’s Holiness &amp; Our Sin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128A7-32AB-9264-554B-66563AB68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71" y="1618488"/>
            <a:ext cx="3806068" cy="4142232"/>
          </a:xfrm>
        </p:spPr>
        <p:txBody>
          <a:bodyPr>
            <a:normAutofit/>
          </a:bodyPr>
          <a:lstStyle/>
          <a:p>
            <a:r>
              <a:rPr lang="en-US" sz="2800" dirty="0"/>
              <a:t>No one is righteous on their own</a:t>
            </a:r>
          </a:p>
          <a:p>
            <a:r>
              <a:rPr lang="en-US" sz="2800" dirty="0"/>
              <a:t>Sin separates us from a holy God</a:t>
            </a:r>
          </a:p>
        </p:txBody>
      </p:sp>
      <p:pic>
        <p:nvPicPr>
          <p:cNvPr id="4" name="Content Placeholder 4" descr="A diagram of a person walking up to heaven&#10;&#10;AI-generated content may be incorrect.">
            <a:extLst>
              <a:ext uri="{FF2B5EF4-FFF2-40B4-BE49-F238E27FC236}">
                <a16:creationId xmlns:a16="http://schemas.microsoft.com/office/drawing/2014/main" id="{AFAEB2A8-6148-38BD-D965-B77B1A672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66618" y="0"/>
            <a:ext cx="642538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885C0-03EF-73AB-C975-D4A1BA0EE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B9434-188B-3076-038C-C5380E639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54" y="265176"/>
            <a:ext cx="9509759" cy="1088136"/>
          </a:xfrm>
        </p:spPr>
        <p:txBody>
          <a:bodyPr>
            <a:normAutofit/>
          </a:bodyPr>
          <a:lstStyle/>
          <a:p>
            <a:r>
              <a:rPr lang="en-US" sz="3200" b="1" dirty="0"/>
              <a:t>   Consequence Of Sin</a:t>
            </a:r>
            <a:br>
              <a:rPr lang="en-US" sz="3200" b="1" dirty="0"/>
            </a:br>
            <a:r>
              <a:rPr lang="en-US" sz="3200" b="1" dirty="0"/>
              <a:t>- Death &amp; Separation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9E587-6C72-B818-4223-92EC2D96A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71" y="1618488"/>
            <a:ext cx="5103926" cy="2688041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n-SG" sz="2800" dirty="0"/>
              <a:t>“For the wages of sin </a:t>
            </a:r>
            <a:r>
              <a:rPr lang="en-SG" sz="2800" i="1" dirty="0"/>
              <a:t>is</a:t>
            </a:r>
            <a:r>
              <a:rPr lang="en-SG" sz="2800" dirty="0"/>
              <a:t> death; but the gift of God </a:t>
            </a:r>
            <a:r>
              <a:rPr lang="en-SG" sz="2800" i="1" dirty="0"/>
              <a:t>is</a:t>
            </a:r>
            <a:r>
              <a:rPr lang="en-SG" sz="2800" dirty="0"/>
              <a:t> eternal life through Jesus Christ our Lord.” </a:t>
            </a:r>
            <a:r>
              <a:rPr lang="en-SG" sz="2800" b="1" dirty="0">
                <a:solidFill>
                  <a:srgbClr val="FF0000"/>
                </a:solidFill>
              </a:rPr>
              <a:t>(Rom 6:23)</a:t>
            </a:r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dirty="0"/>
              <a:t>Sin earns us death (physical &amp; spiritual)</a:t>
            </a:r>
          </a:p>
        </p:txBody>
      </p:sp>
      <p:pic>
        <p:nvPicPr>
          <p:cNvPr id="4" name="Content Placeholder 4" descr="A diagram of a person walking up to heaven&#10;&#10;AI-generated content may be incorrect.">
            <a:extLst>
              <a:ext uri="{FF2B5EF4-FFF2-40B4-BE49-F238E27FC236}">
                <a16:creationId xmlns:a16="http://schemas.microsoft.com/office/drawing/2014/main" id="{9849B416-4195-15A6-B5EF-BFD837E0C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66618" y="0"/>
            <a:ext cx="642538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5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red and brown text&#10;&#10;AI-generated content may be incorrect.">
            <a:extLst>
              <a:ext uri="{FF2B5EF4-FFF2-40B4-BE49-F238E27FC236}">
                <a16:creationId xmlns:a16="http://schemas.microsoft.com/office/drawing/2014/main" id="{8EB0F987-8318-CCEE-0CCA-CD205608B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73740"/>
            <a:ext cx="12161748" cy="494071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F9881C-24F3-F4C2-745D-30FDB480E541}"/>
              </a:ext>
            </a:extLst>
          </p:cNvPr>
          <p:cNvSpPr/>
          <p:nvPr/>
        </p:nvSpPr>
        <p:spPr>
          <a:xfrm>
            <a:off x="0" y="4188552"/>
            <a:ext cx="1216174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God’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875459-3B85-8E2D-E3CE-29210410F433}"/>
              </a:ext>
            </a:extLst>
          </p:cNvPr>
          <p:cNvSpPr txBox="1"/>
          <p:nvPr/>
        </p:nvSpPr>
        <p:spPr>
          <a:xfrm>
            <a:off x="0" y="4277040"/>
            <a:ext cx="12131496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God’s Solution : Jesus Christ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Rom 6 :23 </a:t>
            </a:r>
            <a:r>
              <a:rPr lang="en-US" sz="2800" dirty="0"/>
              <a:t>“… the gift of God is eternal life through Jesus Christ our Lord”.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God offers eternal life through Christ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Christ died in our place on the cross, rose again, conquered sin &amp; death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Christ’s death is the only sufficient payment for sin</a:t>
            </a:r>
          </a:p>
        </p:txBody>
      </p:sp>
    </p:spTree>
    <p:extLst>
      <p:ext uri="{BB962C8B-B14F-4D97-AF65-F5344CB8AC3E}">
        <p14:creationId xmlns:p14="http://schemas.microsoft.com/office/powerpoint/2010/main" val="116123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A061-AF03-67A6-4372-03FF05DB0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list of words on a white background&#10;&#10;AI-generated content may be incorrect.">
            <a:extLst>
              <a:ext uri="{FF2B5EF4-FFF2-40B4-BE49-F238E27FC236}">
                <a16:creationId xmlns:a16="http://schemas.microsoft.com/office/drawing/2014/main" id="{EAF31089-F368-E715-E287-D3C90BB459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266828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ross and a cross with text&#10;&#10;AI-generated content may be incorrect.">
            <a:extLst>
              <a:ext uri="{FF2B5EF4-FFF2-40B4-BE49-F238E27FC236}">
                <a16:creationId xmlns:a16="http://schemas.microsoft.com/office/drawing/2014/main" id="{84644C3C-D9A0-163E-F8F8-A4A808D3F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5943600" cy="6843252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512FF98-430B-A906-CFC6-F2AC4DBB3EE8}"/>
              </a:ext>
            </a:extLst>
          </p:cNvPr>
          <p:cNvSpPr/>
          <p:nvPr/>
        </p:nvSpPr>
        <p:spPr>
          <a:xfrm>
            <a:off x="9060425" y="5825613"/>
            <a:ext cx="914400" cy="9144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close up of a flower&#10;&#10;AI-generated content may be incorrect.">
            <a:extLst>
              <a:ext uri="{FF2B5EF4-FFF2-40B4-BE49-F238E27FC236}">
                <a16:creationId xmlns:a16="http://schemas.microsoft.com/office/drawing/2014/main" id="{36110D82-1A6B-3CC2-9006-6500D2CDD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943600" y="0"/>
            <a:ext cx="6350000" cy="684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34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75EDB-1C59-6576-6CF4-BE40F83E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ross with a cross and text&#10;&#10;AI-generated content may be incorrect.">
            <a:extLst>
              <a:ext uri="{FF2B5EF4-FFF2-40B4-BE49-F238E27FC236}">
                <a16:creationId xmlns:a16="http://schemas.microsoft.com/office/drawing/2014/main" id="{C2CB9CBE-EF5B-ED91-EB72-CC86698C45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187801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5F124-2DF1-0898-3F6C-DDF1E7CD1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-up of a black and white poster&#10;&#10;AI-generated content may be incorrect.">
            <a:extLst>
              <a:ext uri="{FF2B5EF4-FFF2-40B4-BE49-F238E27FC236}">
                <a16:creationId xmlns:a16="http://schemas.microsoft.com/office/drawing/2014/main" id="{4059356A-AB80-AA6F-622B-08B125FBC4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6690849" cy="6858000"/>
          </a:xfrm>
        </p:spPr>
      </p:pic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327CEEE-215F-EC26-9D21-2920BB6C4A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690849" y="0"/>
            <a:ext cx="5501149" cy="68432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857A35-25D6-0B56-492D-67E43690AFB4}"/>
              </a:ext>
            </a:extLst>
          </p:cNvPr>
          <p:cNvSpPr/>
          <p:nvPr/>
        </p:nvSpPr>
        <p:spPr>
          <a:xfrm>
            <a:off x="8984223" y="5928852"/>
            <a:ext cx="914400" cy="914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8EDAD-C84B-53FC-E724-889AAF8B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ross with a sunset behind it&#10;&#10;AI-generated content may be incorrect.">
            <a:extLst>
              <a:ext uri="{FF2B5EF4-FFF2-40B4-BE49-F238E27FC236}">
                <a16:creationId xmlns:a16="http://schemas.microsoft.com/office/drawing/2014/main" id="{90F4DD92-60A8-D59A-4B9C-B74977FBB0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239303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8B33D-30CA-2811-85DA-B2E96B61E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134" y="265176"/>
            <a:ext cx="10275692" cy="899948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/>
              <a:t>Result : New Life &amp; Relationship With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91CA6-7FA9-F407-C500-B08FA02FE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746" y="1572768"/>
            <a:ext cx="4425499" cy="4142232"/>
          </a:xfrm>
        </p:spPr>
        <p:txBody>
          <a:bodyPr/>
          <a:lstStyle/>
          <a:p>
            <a:r>
              <a:rPr lang="en-US" sz="2800" dirty="0"/>
              <a:t>Salvation makes us new </a:t>
            </a:r>
          </a:p>
          <a:p>
            <a:pPr marL="45720" indent="0">
              <a:buNone/>
            </a:pPr>
            <a:r>
              <a:rPr lang="en-US" sz="2800" dirty="0"/>
              <a:t>  - A fresh start in Christ</a:t>
            </a:r>
          </a:p>
          <a:p>
            <a:r>
              <a:rPr lang="en-US" sz="2800" dirty="0"/>
              <a:t>Salvation reconciles us </a:t>
            </a:r>
          </a:p>
          <a:p>
            <a:pPr marL="45720" indent="0">
              <a:buNone/>
            </a:pPr>
            <a:r>
              <a:rPr lang="en-US" sz="2800" dirty="0"/>
              <a:t>  to God </a:t>
            </a:r>
          </a:p>
          <a:p>
            <a:pPr marL="45720" indent="0">
              <a:buNone/>
            </a:pPr>
            <a:r>
              <a:rPr lang="en-US" sz="2800" dirty="0"/>
              <a:t>  – Holy Spirit dwells in us</a:t>
            </a:r>
          </a:p>
          <a:p>
            <a:pPr marL="45720" indent="0">
              <a:buNone/>
            </a:pPr>
            <a:endParaRPr lang="en-US" dirty="0"/>
          </a:p>
        </p:txBody>
      </p:sp>
      <p:pic>
        <p:nvPicPr>
          <p:cNvPr id="4" name="Content Placeholder 4" descr="A butterfly on a flower&#10;&#10;AI-generated content may be incorrect.">
            <a:extLst>
              <a:ext uri="{FF2B5EF4-FFF2-40B4-BE49-F238E27FC236}">
                <a16:creationId xmlns:a16="http://schemas.microsoft.com/office/drawing/2014/main" id="{95DFE89A-BAC7-F194-8B91-DD115F501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16245" y="1573213"/>
            <a:ext cx="7575755" cy="414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9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C905C-EDD7-9826-EA22-EA6EC9914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678" y="279924"/>
            <a:ext cx="3183404" cy="59023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Reflection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49BA7CE-5729-BB52-3B6C-95EA80F59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8" y="1085777"/>
            <a:ext cx="11076320" cy="4792509"/>
          </a:xfrm>
        </p:spPr>
        <p:txBody>
          <a:bodyPr>
            <a:noAutofit/>
          </a:bodyPr>
          <a:lstStyle/>
          <a:p>
            <a:r>
              <a:rPr lang="en-US" sz="2800" dirty="0"/>
              <a:t>What stood out to you about the gospel?</a:t>
            </a:r>
          </a:p>
          <a:p>
            <a:r>
              <a:rPr lang="en-US" sz="2800" dirty="0"/>
              <a:t>Have you personally trusted Jesus Christ as your personal </a:t>
            </a:r>
            <a:r>
              <a:rPr lang="en-US" sz="2800" dirty="0" err="1"/>
              <a:t>Saviour</a:t>
            </a:r>
            <a:r>
              <a:rPr lang="en-US" sz="2800" dirty="0"/>
              <a:t>?</a:t>
            </a:r>
          </a:p>
          <a:p>
            <a:r>
              <a:rPr lang="en-US" sz="2800" dirty="0"/>
              <a:t>What does repentance mean for your life?</a:t>
            </a:r>
          </a:p>
          <a:p>
            <a:r>
              <a:rPr lang="en-US" sz="2800" dirty="0"/>
              <a:t>What does it mean to you that salvation is a gift, not earned?</a:t>
            </a:r>
          </a:p>
          <a:p>
            <a:pPr marL="45720" indent="0">
              <a:buNone/>
            </a:pPr>
            <a:r>
              <a:rPr lang="en-US" sz="2800" dirty="0"/>
              <a:t>   Important : Salvation is by </a:t>
            </a:r>
            <a:r>
              <a:rPr lang="en-US" sz="2800" b="1" dirty="0">
                <a:solidFill>
                  <a:srgbClr val="FF0000"/>
                </a:solidFill>
              </a:rPr>
              <a:t>grace alone</a:t>
            </a:r>
          </a:p>
          <a:p>
            <a:pPr marL="45720" indent="0">
              <a:buNone/>
            </a:pPr>
            <a:r>
              <a:rPr lang="en-US" sz="2800" dirty="0"/>
              <a:t>                                     through </a:t>
            </a:r>
            <a:r>
              <a:rPr lang="en-US" sz="2800" b="1" dirty="0">
                <a:solidFill>
                  <a:srgbClr val="FF0000"/>
                </a:solidFill>
              </a:rPr>
              <a:t>faith alone</a:t>
            </a:r>
          </a:p>
          <a:p>
            <a:pPr marL="45720" indent="0">
              <a:buNone/>
            </a:pPr>
            <a:r>
              <a:rPr lang="en-US" sz="2800" dirty="0"/>
              <a:t>                                                in </a:t>
            </a:r>
            <a:r>
              <a:rPr lang="en-US" sz="2800" b="1" dirty="0">
                <a:solidFill>
                  <a:srgbClr val="FF0000"/>
                </a:solidFill>
              </a:rPr>
              <a:t>Christ alone</a:t>
            </a:r>
          </a:p>
          <a:p>
            <a:pPr marL="45720" indent="0">
              <a:buNone/>
            </a:pPr>
            <a:r>
              <a:rPr lang="en-US" sz="2800" dirty="0"/>
              <a:t>   Christ is our substitution.</a:t>
            </a:r>
          </a:p>
        </p:txBody>
      </p:sp>
    </p:spTree>
    <p:extLst>
      <p:ext uri="{BB962C8B-B14F-4D97-AF65-F5344CB8AC3E}">
        <p14:creationId xmlns:p14="http://schemas.microsoft.com/office/powerpoint/2010/main" val="300585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E638B-8D9C-726D-8179-1FC7E70AF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390" y="513373"/>
            <a:ext cx="7711440" cy="1088136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4. Assurance Of Salvation</a:t>
            </a:r>
            <a:br>
              <a:rPr lang="en-US" sz="4000" b="1" dirty="0"/>
            </a:br>
            <a:r>
              <a:rPr lang="en-US" sz="4000" b="1" dirty="0"/>
              <a:t>     God’s Promises NOT Feelings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88976-C504-CCB8-81FF-8C6C7767B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33" y="1847091"/>
            <a:ext cx="10946675" cy="3691564"/>
          </a:xfrm>
        </p:spPr>
        <p:txBody>
          <a:bodyPr>
            <a:normAutofit fontScale="62500" lnSpcReduction="20000"/>
          </a:bodyPr>
          <a:lstStyle/>
          <a:p>
            <a:r>
              <a:rPr lang="en-SG" sz="3600" dirty="0"/>
              <a:t>“These things have I written unto you that believe on the name of the</a:t>
            </a:r>
          </a:p>
          <a:p>
            <a:pPr marL="45720" indent="0">
              <a:buNone/>
            </a:pPr>
            <a:r>
              <a:rPr lang="en-SG" sz="3600" dirty="0"/>
              <a:t>     Son of God; that ye may know that ye have eternal life, …” </a:t>
            </a:r>
            <a:r>
              <a:rPr lang="en-SG" sz="3600" b="1" dirty="0">
                <a:solidFill>
                  <a:srgbClr val="FF0000"/>
                </a:solidFill>
              </a:rPr>
              <a:t>(1 John 5 : 13)</a:t>
            </a:r>
          </a:p>
          <a:p>
            <a:pPr marL="45720" indent="0">
              <a:buNone/>
            </a:pPr>
            <a:r>
              <a:rPr lang="en-SG" sz="3600" dirty="0"/>
              <a:t>    - We can know, not just hope or guess</a:t>
            </a:r>
          </a:p>
          <a:p>
            <a:pPr marL="45720" indent="0">
              <a:buNone/>
            </a:pPr>
            <a:r>
              <a:rPr lang="en-SG" sz="3600" dirty="0"/>
              <a:t>    - Assurance comes  from God’s promises, not our feelings</a:t>
            </a:r>
          </a:p>
          <a:p>
            <a:r>
              <a:rPr lang="en-SG" sz="3600" dirty="0"/>
              <a:t>“He that believeth on the Son hath everlasting life: and he that believeth not</a:t>
            </a:r>
          </a:p>
          <a:p>
            <a:pPr marL="45720" indent="0">
              <a:buNone/>
            </a:pPr>
            <a:r>
              <a:rPr lang="en-SG" sz="3600" dirty="0"/>
              <a:t>     the Son shall not see life; but the wrath of God </a:t>
            </a:r>
            <a:r>
              <a:rPr lang="en-SG" sz="3600" dirty="0" err="1"/>
              <a:t>abideth</a:t>
            </a:r>
            <a:r>
              <a:rPr lang="en-SG" sz="3600" dirty="0"/>
              <a:t> on him.” </a:t>
            </a:r>
            <a:r>
              <a:rPr lang="en-SG" sz="3600" b="1" dirty="0">
                <a:solidFill>
                  <a:srgbClr val="FF0000"/>
                </a:solidFill>
              </a:rPr>
              <a:t>(John 3:36)</a:t>
            </a:r>
          </a:p>
          <a:p>
            <a:r>
              <a:rPr lang="en-SG" sz="3600" dirty="0"/>
              <a:t>“For whosoever shall call upon the name of the Lord shall be saved.” </a:t>
            </a:r>
          </a:p>
          <a:p>
            <a:pPr marL="45720" indent="0">
              <a:buNone/>
            </a:pPr>
            <a:r>
              <a:rPr lang="en-SG" sz="3600" dirty="0"/>
              <a:t>     </a:t>
            </a:r>
            <a:r>
              <a:rPr lang="en-SG" sz="3600" b="1" dirty="0">
                <a:solidFill>
                  <a:srgbClr val="FF0000"/>
                </a:solidFill>
              </a:rPr>
              <a:t>(Romans 10 :13)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97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4B2C-D1E3-7FE8-E201-B61D986DD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853005"/>
            <a:ext cx="9509759" cy="53492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F74E4-1414-5D3B-6582-1CE7674C2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1766099"/>
            <a:ext cx="11832772" cy="3834602"/>
          </a:xfrm>
        </p:spPr>
        <p:txBody>
          <a:bodyPr>
            <a:noAutofit/>
          </a:bodyPr>
          <a:lstStyle/>
          <a:p>
            <a:pPr algn="just"/>
            <a:r>
              <a:rPr lang="en-US" sz="2800" dirty="0"/>
              <a:t>Genuine faith produces works – It is not just intellectual belief.</a:t>
            </a:r>
          </a:p>
          <a:p>
            <a:pPr algn="just"/>
            <a:r>
              <a:rPr lang="en-US" sz="2800" dirty="0"/>
              <a:t>The devil also believe (in fact, he trembles)</a:t>
            </a:r>
          </a:p>
          <a:p>
            <a:pPr algn="just"/>
            <a:r>
              <a:rPr lang="en-US" sz="2800" dirty="0"/>
              <a:t>The remaining lessons (Lessons 2 – 5) on </a:t>
            </a:r>
            <a:r>
              <a:rPr lang="en-US" sz="2800" dirty="0">
                <a:solidFill>
                  <a:srgbClr val="FF0000"/>
                </a:solidFill>
              </a:rPr>
              <a:t>obedience, growth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FF0000"/>
                </a:solidFill>
              </a:rPr>
              <a:t>repentance, service, fruit bearing, </a:t>
            </a:r>
            <a:r>
              <a:rPr lang="en-US" sz="2800" dirty="0"/>
              <a:t>etc. are evidence of one’s salvation. One should question one’s faith if these are missing in one’s life.</a:t>
            </a:r>
          </a:p>
          <a:p>
            <a:pPr algn="just"/>
            <a:r>
              <a:rPr lang="en-SG" sz="2800" dirty="0"/>
              <a:t>“Even so faith, if it hath not works, is dead, being alone.” </a:t>
            </a:r>
            <a:r>
              <a:rPr lang="en-SG" sz="2800" b="1" dirty="0">
                <a:solidFill>
                  <a:srgbClr val="FF0000"/>
                </a:solidFill>
              </a:rPr>
              <a:t>(James 2:17)</a:t>
            </a:r>
          </a:p>
          <a:p>
            <a:pPr algn="just"/>
            <a:r>
              <a:rPr lang="en-SG" sz="2800" dirty="0"/>
              <a:t>Reflect on your faith and trust. How do you know you are saved?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2001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6793F-2E03-7D22-BCBF-53560D3D4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75350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More 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B4A72-283A-1D3C-54D3-0773C4F9E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971876"/>
            <a:ext cx="11478986" cy="53799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does </a:t>
            </a:r>
            <a:r>
              <a:rPr lang="en-US" b="1" dirty="0">
                <a:solidFill>
                  <a:srgbClr val="FF0000"/>
                </a:solidFill>
              </a:rPr>
              <a:t>Rom 3:23 </a:t>
            </a:r>
            <a:r>
              <a:rPr lang="en-US" dirty="0"/>
              <a:t>teach us about ourselves?</a:t>
            </a:r>
          </a:p>
          <a:p>
            <a:r>
              <a:rPr lang="en-US" dirty="0"/>
              <a:t>What do you learn about God’s love and what He did for us in </a:t>
            </a:r>
            <a:r>
              <a:rPr lang="en-US" b="1" dirty="0">
                <a:solidFill>
                  <a:srgbClr val="FF0000"/>
                </a:solidFill>
              </a:rPr>
              <a:t>John 3:16</a:t>
            </a:r>
            <a:r>
              <a:rPr lang="en-US" dirty="0"/>
              <a:t>?</a:t>
            </a:r>
          </a:p>
          <a:p>
            <a:r>
              <a:rPr lang="en-US" dirty="0"/>
              <a:t>What does it mean to </a:t>
            </a:r>
            <a:r>
              <a:rPr lang="en-US" b="1" dirty="0">
                <a:solidFill>
                  <a:srgbClr val="FF0000"/>
                </a:solidFill>
              </a:rPr>
              <a:t>“repent” (Acts 3:19) </a:t>
            </a:r>
            <a:r>
              <a:rPr lang="en-US" dirty="0"/>
              <a:t>How is that different from just feeling sorry?</a:t>
            </a:r>
          </a:p>
          <a:p>
            <a:r>
              <a:rPr lang="en-US" dirty="0"/>
              <a:t>According to </a:t>
            </a:r>
            <a:r>
              <a:rPr lang="en-US" b="1" dirty="0">
                <a:solidFill>
                  <a:srgbClr val="FF0000"/>
                </a:solidFill>
              </a:rPr>
              <a:t>Rom 10:19</a:t>
            </a:r>
            <a:r>
              <a:rPr lang="en-US" dirty="0"/>
              <a:t>, what must we believe and confess to be saved?</a:t>
            </a:r>
          </a:p>
          <a:p>
            <a:r>
              <a:rPr lang="en-US" b="1" dirty="0">
                <a:solidFill>
                  <a:srgbClr val="FF0000"/>
                </a:solidFill>
              </a:rPr>
              <a:t>2 Cor 5:17 </a:t>
            </a:r>
            <a:r>
              <a:rPr lang="en-US" dirty="0"/>
              <a:t>says that a believer becomes a </a:t>
            </a:r>
            <a:r>
              <a:rPr lang="en-US" b="1" dirty="0">
                <a:solidFill>
                  <a:srgbClr val="FF0000"/>
                </a:solidFill>
              </a:rPr>
              <a:t>“new creature”. </a:t>
            </a:r>
            <a:r>
              <a:rPr lang="en-US" dirty="0"/>
              <a:t>What does that look like in real life?</a:t>
            </a:r>
          </a:p>
          <a:p>
            <a:r>
              <a:rPr lang="en-US" dirty="0"/>
              <a:t>What’s the difference between </a:t>
            </a:r>
            <a:r>
              <a:rPr lang="en-US" b="1" dirty="0">
                <a:solidFill>
                  <a:srgbClr val="FF0000"/>
                </a:solidFill>
              </a:rPr>
              <a:t>“feeling saved” </a:t>
            </a:r>
            <a:r>
              <a:rPr lang="en-US" dirty="0"/>
              <a:t>and “</a:t>
            </a:r>
            <a:r>
              <a:rPr lang="en-US" b="1" dirty="0">
                <a:solidFill>
                  <a:srgbClr val="FF0000"/>
                </a:solidFill>
              </a:rPr>
              <a:t>being saved</a:t>
            </a:r>
            <a:r>
              <a:rPr lang="en-US" dirty="0"/>
              <a:t>”? Why does this matter?</a:t>
            </a:r>
          </a:p>
          <a:p>
            <a:r>
              <a:rPr lang="en-US" dirty="0"/>
              <a:t>If someone asked you how to be saved, what would you say?</a:t>
            </a:r>
          </a:p>
          <a:p>
            <a:r>
              <a:rPr lang="en-US" dirty="0"/>
              <a:t>What changes has God already made in your life since believing in Christ?</a:t>
            </a:r>
          </a:p>
          <a:p>
            <a:r>
              <a:rPr lang="en-US" dirty="0"/>
              <a:t>Is there anything in your life that God is calling you to surrender to Him today?</a:t>
            </a:r>
          </a:p>
          <a:p>
            <a:r>
              <a:rPr lang="en-US" dirty="0"/>
              <a:t>Why do you believe you are saved?</a:t>
            </a:r>
          </a:p>
          <a:p>
            <a:r>
              <a:rPr lang="en-US" dirty="0"/>
              <a:t>What about the concept of “</a:t>
            </a:r>
            <a:r>
              <a:rPr lang="en-US" b="1" dirty="0">
                <a:solidFill>
                  <a:srgbClr val="FF0000"/>
                </a:solidFill>
              </a:rPr>
              <a:t>once saved, forever saved</a:t>
            </a:r>
            <a:r>
              <a:rPr lang="en-US" dirty="0"/>
              <a:t>”?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31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diagram of the bible&#10;&#10;AI-generated content may be incorrect.">
            <a:extLst>
              <a:ext uri="{FF2B5EF4-FFF2-40B4-BE49-F238E27FC236}">
                <a16:creationId xmlns:a16="http://schemas.microsoft.com/office/drawing/2014/main" id="{4A22F18F-FF04-1F82-C1C4-E89FD48DE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770" y="0"/>
            <a:ext cx="116566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16x9</Template>
  <TotalTime>3065</TotalTime>
  <Words>1030</Words>
  <Application>Microsoft Macintosh PowerPoint</Application>
  <PresentationFormat>Widescreen</PresentationFormat>
  <Paragraphs>86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Georgia</vt:lpstr>
      <vt:lpstr>Times New Roman</vt:lpstr>
      <vt:lpstr>Ocean 16x9</vt:lpstr>
      <vt:lpstr>Jesus Saves Mission  Baptismal Class Introduction &amp; Lesson 1</vt:lpstr>
      <vt:lpstr>Goals of a Baptism Class</vt:lpstr>
      <vt:lpstr>5 - Session Outline</vt:lpstr>
      <vt:lpstr>Lesson 1 : The Gospel &amp; Salvation</vt:lpstr>
      <vt:lpstr>1. Knowing Jesus Personally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Response : Faith &amp; Repentance</vt:lpstr>
      <vt:lpstr>PowerPoint Presentation</vt:lpstr>
      <vt:lpstr>God’s Holiness &amp; Our Sin</vt:lpstr>
      <vt:lpstr>   Consequence Of Sin - Death &amp; Separation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 : New Life &amp; Relationship With God</vt:lpstr>
      <vt:lpstr>3. Reflection</vt:lpstr>
      <vt:lpstr>4. Assurance Of Salvation      God’s Promises NOT Feelings</vt:lpstr>
      <vt:lpstr>Reflection</vt:lpstr>
      <vt:lpstr>5. More Discussion Questions</vt:lpstr>
      <vt:lpstr>Add a Slide Title - 1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Chan</dc:creator>
  <cp:lastModifiedBy>John Chan</cp:lastModifiedBy>
  <cp:revision>16</cp:revision>
  <dcterms:created xsi:type="dcterms:W3CDTF">2025-12-06T11:37:36Z</dcterms:created>
  <dcterms:modified xsi:type="dcterms:W3CDTF">2025-12-08T14:42:56Z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